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7"/>
  </p:notesMasterIdLst>
  <p:sldIdLst>
    <p:sldId id="2007579500" r:id="rId3"/>
    <p:sldId id="2007579544" r:id="rId4"/>
    <p:sldId id="2007579536" r:id="rId5"/>
    <p:sldId id="2007579537" r:id="rId6"/>
    <p:sldId id="2007579538" r:id="rId7"/>
    <p:sldId id="2007579539" r:id="rId8"/>
    <p:sldId id="2007579540" r:id="rId9"/>
    <p:sldId id="2007579541" r:id="rId10"/>
    <p:sldId id="2007579542" r:id="rId11"/>
    <p:sldId id="2007579543" r:id="rId12"/>
    <p:sldId id="2007579545" r:id="rId13"/>
    <p:sldId id="2007579546" r:id="rId14"/>
    <p:sldId id="2007579547" r:id="rId15"/>
    <p:sldId id="2007579548" r:id="rId16"/>
    <p:sldId id="2007579549" r:id="rId17"/>
    <p:sldId id="2007579550" r:id="rId18"/>
    <p:sldId id="2007579554" r:id="rId19"/>
    <p:sldId id="2007579551" r:id="rId20"/>
    <p:sldId id="2007579552" r:id="rId21"/>
    <p:sldId id="2007579553" r:id="rId22"/>
    <p:sldId id="2007579555" r:id="rId23"/>
    <p:sldId id="2007579556" r:id="rId24"/>
    <p:sldId id="2007579557" r:id="rId25"/>
    <p:sldId id="1060" r:id="rId26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>
        <p:scale>
          <a:sx n="75" d="100"/>
          <a:sy n="75" d="100"/>
        </p:scale>
        <p:origin x="972" y="6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DFF60-A4F3-1F43-99B8-8A9B8293E0EC}" type="datetimeFigureOut">
              <a:rPr lang="en-CN" smtClean="0"/>
              <a:t>06/24/2025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B0BF2-CA3F-9D49-848E-C6CBDDC221B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025898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1A68C-9703-4283-9CAE-38BCB71A8BD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6689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8DF22-0AF8-F95B-0444-E3066E9A0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93AB86-E697-4914-4DEA-7689A67D69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5E8B47-8807-F362-06D0-5776A6F100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B85D51-E770-5C51-E967-4B2FFEE840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1A68C-9703-4283-9CAE-38BCB71A8BD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844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FD05A-42A6-C3C7-9765-9FC9BE849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F5E3F0-9E0A-17F9-2275-29B9634407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3F00C6-7751-5651-E802-004B38B96A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1BFC9-6EDB-D2FB-C450-FD948EC4C1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1A68C-9703-4283-9CAE-38BCB71A8BD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026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70E5A-B55C-05B9-2C99-B190C641A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681BDD-E30A-C1AA-3CA4-DF097C5310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D05E69-720A-F3E7-0F98-7F6A30E66B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AAFB6-F426-AB0A-E41A-965EC7A893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1A68C-9703-4283-9CAE-38BCB71A8BD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03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287F2-F49A-186B-A8CF-B72C0A4E4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7AFE3B-D4FF-285D-335F-CB7B43AB37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F3092E-E643-3E6D-8744-961AB73655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821B1-AD0A-0695-ED3A-EB8653E03F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1A68C-9703-4283-9CAE-38BCB71A8BD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4354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01FC8-41C8-8043-79C5-42BFD9C92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1D8C4B-F6BF-84D1-6AA9-DB11FABD4B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5EDF4E-8D0D-79D1-06C4-9F22A87595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731A76-FCEA-7BA1-8DA8-605488587C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1A68C-9703-4283-9CAE-38BCB71A8BD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5166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A97E7-AACB-39D9-DFD2-C5CB3D63A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F85751-DD3F-10DB-584C-20C34C49CA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B49AA2-C676-83BD-E8DF-1972DFD1E2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C9D08-8152-D7CA-4367-51D3D843DF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1A68C-9703-4283-9CAE-38BCB71A8BD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668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8BA24-ED2C-1238-6A8A-8732516A5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83493C-4C94-A12D-2925-F280B40BC7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7CB786-FB1F-CB01-7929-0ABD9C2C0A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0745D-A4C3-660F-6321-0B2948E457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1A68C-9703-4283-9CAE-38BCB71A8BD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7053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660C6-8EDA-54E3-3F05-95786AC58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3A88EE-B339-C393-AF4F-B4EE611DF1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6794C1-FCEC-4817-FB97-7BD36CE0BB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F32DB-E9EF-92CB-DD9C-53642A4E5E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1A68C-9703-4283-9CAE-38BCB71A8BD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0404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494F9-A2D3-6980-B39C-B05A96C23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F0FE20-56F3-5F75-2930-F00D0FF66D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E0FC65-E5FB-A3B8-8D89-F398D7C654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F16F36-09FD-6561-A116-8E2B006ADB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1A68C-9703-4283-9CAE-38BCB71A8BD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0238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DD6EE-5AD5-1F15-5CB3-335D340DE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C6F100-2B42-CF68-D86C-0451F0D0DD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323AD1-E7D0-DE60-183C-538DF7BA91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4285A-EB20-52B5-3AAF-ED8B1FD502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1A68C-9703-4283-9CAE-38BCB71A8BD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388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6D49C-97EE-BAC2-E79E-B8682F6C1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BCE677-2166-2FEE-BAA6-7CE5B46961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3AA084-EA45-0978-9B0C-41155C78E0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B66C6-CBEA-3983-CDC2-3F8E2C0F23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1A68C-9703-4283-9CAE-38BCB71A8BD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2404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DF1DF-067B-00FB-5AC3-BA7AF93C5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E8FC4A-28EC-CF9E-921A-1D94A85BC9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15DE74-F3AA-1351-6709-83DB0DCA9F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A9329-3760-08ED-6541-9EE6BB2E29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1A68C-9703-4283-9CAE-38BCB71A8BD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7285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13B6C-6045-2F4A-A8B9-E8BE28754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EFCB88-BE9E-E15D-A939-6385133947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C3157D-4016-8057-2998-68F105EE9F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3BE4D-E7EF-CDC4-E8A2-416254C148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1A68C-9703-4283-9CAE-38BCB71A8BD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20820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B8C9D-917A-5701-17B3-2F935363F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F3E4D5-D6C2-FE1D-36AD-7950831E76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4B21D9-D162-BA2E-4E4D-1875741182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2AA45-11A0-3EEA-C324-6DBFF2E5DC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1A68C-9703-4283-9CAE-38BCB71A8BD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42867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65F16-FD37-53BF-4F43-B4CC9FA68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134C4E-C6DA-D428-7DCD-D491925F6B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D178B7-CD7D-F268-883D-F9A75F1988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E9675-EBBE-2AE0-FB3A-89D781A378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1A68C-9703-4283-9CAE-38BCB71A8BD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5278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B5C61-F892-4FDE-899C-A7FCA2D27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971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0F02E-02AD-5E7C-1A48-49E59A13B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FF15B0-B27D-916A-332E-E008E73FCB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96B3E2-875A-767D-466B-9C6015BF28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9E89B-D9BB-E582-175C-767F1D8A92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1A68C-9703-4283-9CAE-38BCB71A8BD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063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27063-6926-9421-DAA7-30C983629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D283B5-18EC-3E58-16CC-CF9287385D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B56D34-E136-2143-E9B9-CCA86FDF31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B9B30-DA54-7E72-2A7C-C0527D8C9C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1A68C-9703-4283-9CAE-38BCB71A8BD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168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72662-DABE-40B8-2D55-FE55DB708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15193F-CFD4-4439-0002-F9B99D905B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AD0A9D-86B0-6408-DEC4-92A0BF4268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2A04D-29EF-36D9-27C0-2976F194E7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1A68C-9703-4283-9CAE-38BCB71A8BD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567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55EDE-98FA-6132-1FD7-A58003F2C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3EA8E3-07EC-2DE8-9DC5-F0D85138FF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12E1A8-DEA1-A693-2D2D-CD03619178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66372-D66B-EAFF-D319-F6A4120B12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1A68C-9703-4283-9CAE-38BCB71A8BD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2268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C9C9F-7291-FA91-7B46-EEFF799B0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25A560-8AE0-76F3-4C6B-4BE9261385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4CFC08-5D1B-D1D9-1C48-7A50D330D1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2C0B4-BD2A-A449-50F5-E9F02CC5C9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1A68C-9703-4283-9CAE-38BCB71A8BD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972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F659B-5DBE-4127-1A78-BC280E497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72B8A6-2629-FEDE-2FE8-A786314934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3B2455-89E7-01E7-CA54-1D0CA6EE4B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C21DF-4679-7FED-1328-C078EF8400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1A68C-9703-4283-9CAE-38BCB71A8BD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921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85D82-F2EF-AB05-4549-5DCB0B31B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DFB31A-B7D4-A395-5E47-61D9FD6EEC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26E762-23CC-0270-3CB5-6282562B82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0DA1D-22E5-07A2-23FF-EF03D7C2CA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1A68C-9703-4283-9CAE-38BCB71A8BD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595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89C0C-AC42-D279-52A6-72B1DEA53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200E0E-B445-53E7-6826-F7A92C3D8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BD322-B33D-A06F-D872-4986C2DFF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C90E-5392-7B44-8DB6-BA53EA8539DE}" type="datetimeFigureOut">
              <a:rPr lang="en-CN" smtClean="0"/>
              <a:t>06/24/2025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D1D9A-5ADD-9B93-384C-C5907F292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318DC-505F-D13B-12BD-055CEF2C8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C4F9-3322-434D-81FC-791EF707244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162476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E9901-BA3E-4CE8-F4F9-74D2DB389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D45807-FE2C-152E-D4CE-B53A078F2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FA6DA-965F-0709-D279-289CA1D29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C90E-5392-7B44-8DB6-BA53EA8539DE}" type="datetimeFigureOut">
              <a:rPr lang="en-CN" smtClean="0"/>
              <a:t>06/24/2025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40AFA-5632-FB0B-5034-6A7CFAFFA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F7410-47E8-17BE-68BB-EABFB597E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C4F9-3322-434D-81FC-791EF707244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11827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7D29A3-AE33-BDCA-B8E2-D3167F276F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A2D5DD-66CD-6CF2-76CE-6DB545242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4B42B-FCB7-1E31-2135-CA4F28834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C90E-5392-7B44-8DB6-BA53EA8539DE}" type="datetimeFigureOut">
              <a:rPr lang="en-CN" smtClean="0"/>
              <a:t>06/24/2025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1588A-6E7E-0666-2A0C-87E491585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410BC-4893-E019-D40F-3BD4A7491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C4F9-3322-434D-81FC-791EF707244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623722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89FA97-53CA-4237-A6EE-B6E6233EF8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1F0B46A-D0A3-4902-BC1B-F1A5FABB21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5F9C9D-EB76-47EA-9C39-BFED7A90F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D26476-2574-4E14-BCB4-32574A10D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66BAA8-C17B-48DF-B6EF-BA6055370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133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238DC7-3807-4AF8-B5FB-28FD01057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BF5140-2407-49C5-B5E9-2AB8EE7B1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59E3882-6634-48B2-9C5B-E5E906F75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4067FE-5907-44B2-8087-42DE78D75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B5E0A3-FD16-4B0F-AE60-D2FBB0D02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305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CCF351-D9CD-42A5-804E-BF814876A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DAAD506-3BD2-4EB2-8704-FF5BE196F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0A6B46-3F96-4A2E-94CC-C0B31F573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CECD9B-4300-4A6C-A31A-8F2776AE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99571D-B2CC-4B6F-9AA2-A6FA5EF1C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2845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4503FD-80B3-4476-8BE0-CC0A549E7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CFD38A-A36A-4783-BD5F-EB1C182CAE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0445804-A51D-4F1E-9362-CAED116474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CF8A8E-CA4B-4C0A-A634-113334B6A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43335F-252A-4FD1-B5CE-7A0D1A8D6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5D17E9-1AC6-4305-9777-57C0001C5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835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FA346C-E94E-47B7-B6E0-87453660D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E5D3C1-B2F8-4DCA-8919-E35221D15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66A32EA-5BCE-4F65-9847-85AA2716BE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31938D-1E2F-4421-A193-5B79DBCCD4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FBDFCBB-0103-4915-A294-CA12ED3F4A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1417BD-40A7-41E5-834F-166732346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AFB9581-B5B7-443C-8455-258790263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423B61E-4807-40AB-8B32-3A001B3A1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261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12DFC4-0B19-41E8-9AF7-8E7452096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1707F89-34AC-4531-96D5-08601CB6A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FC3451-6876-4476-9052-97FF05725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313C8CF-02C3-493F-8018-B59B5C4A0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3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37D580-F6A8-4FAA-BD59-41D21401C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93CCC56-4077-412D-9E95-78E642D51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586938-0132-4A4D-997D-8A857E0F7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219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256DDD-DD3A-4F48-95F0-A288EAB5D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64D5C0D-D7DE-44EB-93AD-058EB465C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B9DF7ED-E337-4476-92AD-12DC4D3E77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00525AD-F2A7-4DD0-8FF4-FB812EC05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7D2C46-F392-499F-9564-6C7F5167C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F19B0D4-2E9C-4571-A8CA-83619D83A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575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1CCA4-3E4B-5836-4DAE-488533106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D2552-FACC-E9FF-4D85-86B9D76EA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7E556-4DD9-D77D-70CC-3D9CC7066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C90E-5392-7B44-8DB6-BA53EA8539DE}" type="datetimeFigureOut">
              <a:rPr lang="en-CN" smtClean="0"/>
              <a:t>06/24/2025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DDFA3-8A96-6C10-4069-E9A53F50E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751FB-46C2-D49F-4049-D24703539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C4F9-3322-434D-81FC-791EF707244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22372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0766DA-E852-4298-9F26-F7BE21439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9B27226-F7A7-44EB-B10A-9C199164F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30A7CC9-013E-4ED2-A804-840539F2B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B8EEFD6-4EDC-4EE6-9397-0E35D43D9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A2A8854-2187-468B-B286-3C5DAF78A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F3090A-F4C2-484D-85EE-63C1BA9BB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556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41255E-DD85-4C0A-8E2F-566FFF475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68D644D-28A3-4735-96CC-F1F426FAF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B9907E-FF65-4D01-A4C1-1F20FBE7F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3FB6BB-EF88-4F45-AABC-BC11BEE0A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9017ED-0657-4E2F-A43E-6F0D7253E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227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C117359-8CF0-4DC7-BB88-D4393471DC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FE23D4-18E7-4AA0-9925-F612886F23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0EB975-76A7-4506-AE7C-40B4D4758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3AB160-4EAA-4636-9500-755AF1E60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132957-5AD1-4EB6-9C5E-4A60124B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5594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8359160C-92F5-4CA3-ADFB-25E541243F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96410" y="1512141"/>
            <a:ext cx="10799180" cy="4821317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Ø"/>
              <a:defRPr lang="en-US" altLang="zh-CN" sz="2400" b="0" smtClean="0">
                <a:latin typeface="+mn-lt"/>
                <a:cs typeface="Helvetica" panose="020B0604020202020204" pitchFamily="34" charset="0"/>
              </a:defRPr>
            </a:lvl1pPr>
            <a:lvl2pPr marL="544068" indent="-342900">
              <a:buFont typeface="Arial" panose="020B0604020202020204" pitchFamily="34" charset="0"/>
              <a:buChar char="•"/>
              <a:defRPr lang="en-US" altLang="zh-CN" sz="2200" smtClean="0">
                <a:latin typeface="+mn-lt"/>
                <a:cs typeface="Helvetica" panose="020B0604020202020204" pitchFamily="34" charset="0"/>
              </a:defRPr>
            </a:lvl2pPr>
            <a:lvl3pPr marL="726948" indent="-342900"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2400">
                <a:latin typeface="+mn-lt"/>
                <a:cs typeface="Helvetica" panose="020B0604020202020204" pitchFamily="34" charset="0"/>
              </a:defRPr>
            </a:lvl4pPr>
            <a:lvl5pPr marL="749808" indent="0">
              <a:buNone/>
              <a:defRPr/>
            </a:lvl5pPr>
          </a:lstStyle>
          <a:p>
            <a:pPr lvl="0"/>
            <a:r>
              <a:rPr lang="en-US" altLang="zh-CN"/>
              <a:t>First </a:t>
            </a:r>
          </a:p>
          <a:p>
            <a:pPr lvl="1"/>
            <a:r>
              <a:rPr lang="en-US" altLang="zh-CN"/>
              <a:t>Second</a:t>
            </a:r>
          </a:p>
          <a:p>
            <a:pPr lvl="2"/>
            <a:r>
              <a:rPr lang="en-US" altLang="zh-CN"/>
              <a:t>Third</a:t>
            </a:r>
          </a:p>
          <a:p>
            <a:pPr lvl="0"/>
            <a:endParaRPr lang="en-US" altLang="zh-CN"/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96410" y="644918"/>
            <a:ext cx="10799180" cy="6843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181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1" y="5929931"/>
            <a:ext cx="1098550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135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9" y="1287497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4350" spc="-87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3" y="3611596"/>
            <a:ext cx="10985500" cy="952501"/>
          </a:xfrm>
          <a:prstGeom prst="rect">
            <a:avLst/>
          </a:prstGeom>
        </p:spPr>
        <p:txBody>
          <a:bodyPr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  <a:lvl2pPr marL="0" indent="1714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2pPr>
            <a:lvl3pPr marL="0" indent="3429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3pPr>
            <a:lvl4pPr marL="0" indent="5143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4pPr>
            <a:lvl5pPr marL="0" indent="6858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smtClean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824360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E8043-DC40-0ECA-9EA6-713B3D47C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6EC4D-0D38-2CD9-1491-B6CC12FD1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85126-6FDF-144F-39D9-F431BC7F3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C90E-5392-7B44-8DB6-BA53EA8539DE}" type="datetimeFigureOut">
              <a:rPr lang="en-CN" smtClean="0"/>
              <a:t>06/24/2025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80B00-93BD-AF09-D0B9-69AAAC56D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504BD-9F82-CB65-7FDD-37144D615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C4F9-3322-434D-81FC-791EF707244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818595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B5A83-0FA5-5ACE-D590-E6B732AC7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D0EA9-31C9-1306-FBBB-5BD7D8D866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93253-D4D6-59B5-7A89-8FA7FB3F3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8E15A-B8F7-F4A1-0F4E-CA24155D5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C90E-5392-7B44-8DB6-BA53EA8539DE}" type="datetimeFigureOut">
              <a:rPr lang="en-CN" smtClean="0"/>
              <a:t>06/24/2025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A17D4-DFB5-458A-513C-C62920981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DA59B-8ACF-4D32-CACE-89E821C05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C4F9-3322-434D-81FC-791EF707244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678561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26A5D-6E40-2403-92BC-2776EBC8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E4453-144C-958B-D5C0-9B437986C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FA8442-C407-CDC8-E73F-88BAD6B97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A28249-49A6-2C8C-3A83-4963CD1856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726502-5115-A410-2455-0F24ACDEA7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559F50-96E2-FF1D-A7F8-A7B211F86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C90E-5392-7B44-8DB6-BA53EA8539DE}" type="datetimeFigureOut">
              <a:rPr lang="en-CN" smtClean="0"/>
              <a:t>06/24/2025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0FE6BE-8B5D-005D-1D74-9600622A1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38620F-E079-A765-3452-72B7F345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C4F9-3322-434D-81FC-791EF707244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76468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4EC46-E653-C1B4-E151-5F7F3C354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5EE679-FDDB-3D7D-C31E-D2502AB7D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C90E-5392-7B44-8DB6-BA53EA8539DE}" type="datetimeFigureOut">
              <a:rPr lang="en-CN" smtClean="0"/>
              <a:t>06/24/2025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5BF4A-2B0E-18E9-3EF5-AC7DA1D43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D16638-64D6-2248-5BF1-84C31996C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C4F9-3322-434D-81FC-791EF707244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045652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C69BDD-36AC-F0CE-98CD-2F5501D54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C90E-5392-7B44-8DB6-BA53EA8539DE}" type="datetimeFigureOut">
              <a:rPr lang="en-CN" smtClean="0"/>
              <a:t>06/24/2025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27B56F-5162-ED36-3B54-EB469ECAC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103AEE-FC05-45F2-3A36-E3AC4D62A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C4F9-3322-434D-81FC-791EF707244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71345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13D5C-C5B6-1E98-272C-29212213A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E3A92-551B-2B63-AA2E-8DD7AA70E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217B8E-366C-7918-6703-25D57282A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D5A2D-169C-F719-C27A-02728196F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C90E-5392-7B44-8DB6-BA53EA8539DE}" type="datetimeFigureOut">
              <a:rPr lang="en-CN" smtClean="0"/>
              <a:t>06/24/2025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EACF2-6DA3-5EEC-2D29-D48801664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9818B9-2746-DA72-2543-27F404506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C4F9-3322-434D-81FC-791EF707244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34817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E04E1-F20A-EF19-C134-CEE6FCD21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01269D-5FFE-778D-2818-3891C7E444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02E5D-7545-57F0-A5F2-852D6F679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545766-32E2-F24E-0476-DE4E45346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C90E-5392-7B44-8DB6-BA53EA8539DE}" type="datetimeFigureOut">
              <a:rPr lang="en-CN" smtClean="0"/>
              <a:t>06/24/2025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6E0B16-E0CD-21F9-0723-729291ABA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D88E52-7864-3BF6-4C8E-6223D5CE2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C4F9-3322-434D-81FC-791EF707244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35948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1110B8-7983-522B-B3C2-D00DC839A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E8172-5CD2-25B6-98E4-8F2080953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8A54C-7ADF-CF49-45C4-5ADEB79ECE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6C90E-5392-7B44-8DB6-BA53EA8539DE}" type="datetimeFigureOut">
              <a:rPr lang="en-CN" smtClean="0"/>
              <a:t>06/24/2025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DC218-CED0-DF85-3A1C-AA3E99D505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A595B-44E3-B47F-0EEA-9032E42601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5C4F9-3322-434D-81FC-791EF707244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586999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9402D16-AD29-4886-8F37-3769A5A1B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4CB705D-E04A-4419-A614-A0F0339D5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C82AFA-F19F-462D-9EFB-2876545AD7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7DFBE6-9558-4B33-B2A4-C7F7D89B82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7CE594-46F5-452C-9222-38C473B2BE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2BF6-3760-4C32-8A21-40C121A0393F}" type="slidenum">
              <a:rPr lang="zh-CN" altLang="en-US" smtClean="0"/>
              <a:t>‹#›</a:t>
            </a:fld>
            <a:r>
              <a:rPr lang="en-US" altLang="zh-CN"/>
              <a:t>/18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2459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onder-How/PSAFNet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" name="直接箭头连接符 136">
            <a:extLst>
              <a:ext uri="{FF2B5EF4-FFF2-40B4-BE49-F238E27FC236}">
                <a16:creationId xmlns:a16="http://schemas.microsoft.com/office/drawing/2014/main" id="{7813CE94-0013-4FA3-8EBB-0A14D9E6B123}"/>
              </a:ext>
            </a:extLst>
          </p:cNvPr>
          <p:cNvCxnSpPr/>
          <p:nvPr/>
        </p:nvCxnSpPr>
        <p:spPr>
          <a:xfrm>
            <a:off x="-1905000" y="187465"/>
            <a:ext cx="0" cy="41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41">
            <a:extLst>
              <a:ext uri="{FF2B5EF4-FFF2-40B4-BE49-F238E27FC236}">
                <a16:creationId xmlns:a16="http://schemas.microsoft.com/office/drawing/2014/main" id="{8F424868-4AD5-E2C0-17AE-F9A57229323A}"/>
              </a:ext>
            </a:extLst>
          </p:cNvPr>
          <p:cNvSpPr txBox="1"/>
          <p:nvPr/>
        </p:nvSpPr>
        <p:spPr>
          <a:xfrm>
            <a:off x="1857474" y="215350"/>
            <a:ext cx="9349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r>
              <a:rPr lang="zh-CN" altLang="en-US" sz="3600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面向目标探测的脑机融合技术与应用</a:t>
            </a:r>
          </a:p>
        </p:txBody>
      </p:sp>
      <p:sp>
        <p:nvSpPr>
          <p:cNvPr id="5" name="矩形 7">
            <a:extLst>
              <a:ext uri="{FF2B5EF4-FFF2-40B4-BE49-F238E27FC236}">
                <a16:creationId xmlns:a16="http://schemas.microsoft.com/office/drawing/2014/main" id="{95698AB0-64A5-DB04-F3F1-225791770D5C}"/>
              </a:ext>
            </a:extLst>
          </p:cNvPr>
          <p:cNvSpPr/>
          <p:nvPr/>
        </p:nvSpPr>
        <p:spPr>
          <a:xfrm>
            <a:off x="263352" y="935251"/>
            <a:ext cx="104013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999E5CD-2A66-9097-AE55-57310A98F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511" y="25978"/>
            <a:ext cx="1224136" cy="12241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25181B0-4D8E-4F89-E3E3-FF6FFE6B8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78"/>
            <a:ext cx="3133725" cy="8763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E50206A-E357-599E-B507-D2D68A25E36C}"/>
              </a:ext>
            </a:extLst>
          </p:cNvPr>
          <p:cNvSpPr txBox="1">
            <a:spLocks/>
          </p:cNvSpPr>
          <p:nvPr/>
        </p:nvSpPr>
        <p:spPr>
          <a:xfrm>
            <a:off x="2855640" y="262589"/>
            <a:ext cx="835161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Brain-inspired EEG-based Video Target Detection</a:t>
            </a:r>
          </a:p>
        </p:txBody>
      </p:sp>
      <p:sp>
        <p:nvSpPr>
          <p:cNvPr id="3" name="文本框 41">
            <a:extLst>
              <a:ext uri="{FF2B5EF4-FFF2-40B4-BE49-F238E27FC236}">
                <a16:creationId xmlns:a16="http://schemas.microsoft.com/office/drawing/2014/main" id="{5C815102-9139-5EED-EA2A-65AAC063C441}"/>
              </a:ext>
            </a:extLst>
          </p:cNvPr>
          <p:cNvSpPr txBox="1"/>
          <p:nvPr/>
        </p:nvSpPr>
        <p:spPr>
          <a:xfrm>
            <a:off x="1117422" y="1586951"/>
            <a:ext cx="99571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pPr algn="ctr"/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Brain-Inspired Deep Learning Model for EEG-Based Low-Quality Video Target Detection with Phased Encoding and Aligned Fusion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C993DE7-207C-8BF2-A467-E22797E60C9F}"/>
              </a:ext>
            </a:extLst>
          </p:cNvPr>
          <p:cNvSpPr txBox="1"/>
          <p:nvPr/>
        </p:nvSpPr>
        <p:spPr>
          <a:xfrm>
            <a:off x="2550886" y="3578278"/>
            <a:ext cx="6578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latin typeface="Helvetica" panose="020B0604020202020204" pitchFamily="34" charset="0"/>
                <a:cs typeface="Helvetica" panose="020B0604020202020204" pitchFamily="34" charset="0"/>
              </a:rPr>
              <a:t>Dehao Wang</a:t>
            </a:r>
            <a:r>
              <a:rPr lang="en-US" altLang="zh-CN" sz="20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altLang="zh-CN" sz="2000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altLang="zh-CN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Jianting</a:t>
            </a:r>
            <a:r>
              <a:rPr lang="en-US" altLang="zh-CN" sz="2000" dirty="0">
                <a:latin typeface="Helvetica" panose="020B0604020202020204" pitchFamily="34" charset="0"/>
                <a:cs typeface="Helvetica" panose="020B0604020202020204" pitchFamily="34" charset="0"/>
              </a:rPr>
              <a:t> Shi</a:t>
            </a:r>
            <a:r>
              <a:rPr lang="en-US" altLang="zh-CN" sz="20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altLang="zh-CN" sz="2000" dirty="0">
                <a:latin typeface="Helvetica" panose="020B0604020202020204" pitchFamily="34" charset="0"/>
                <a:cs typeface="Helvetica" panose="020B0604020202020204" pitchFamily="34" charset="0"/>
              </a:rPr>
              <a:t>, Manyu Liu</a:t>
            </a:r>
            <a:r>
              <a:rPr lang="en-US" altLang="zh-CN" sz="20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altLang="zh-CN" sz="2000" dirty="0">
                <a:latin typeface="Helvetica" panose="020B0604020202020204" pitchFamily="34" charset="0"/>
                <a:cs typeface="Helvetica" panose="020B0604020202020204" pitchFamily="34" charset="0"/>
              </a:rPr>
              <a:t>, Wenao Han</a:t>
            </a:r>
            <a:r>
              <a:rPr lang="en-US" altLang="zh-CN" sz="20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altLang="zh-CN" sz="2000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altLang="zh-CN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Luzheng</a:t>
            </a:r>
            <a:r>
              <a:rPr lang="en-US" altLang="zh-CN" sz="2000" dirty="0">
                <a:latin typeface="Helvetica" panose="020B0604020202020204" pitchFamily="34" charset="0"/>
                <a:cs typeface="Helvetica" panose="020B0604020202020204" pitchFamily="34" charset="0"/>
              </a:rPr>
              <a:t> Bi</a:t>
            </a:r>
            <a:r>
              <a:rPr lang="en-US" altLang="zh-CN" sz="20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altLang="zh-CN" sz="2000" dirty="0">
                <a:latin typeface="Helvetica" panose="020B0604020202020204" pitchFamily="34" charset="0"/>
                <a:cs typeface="Helvetica" panose="020B0604020202020204" pitchFamily="34" charset="0"/>
              </a:rPr>
              <a:t> ,</a:t>
            </a:r>
            <a:r>
              <a:rPr lang="en-US" altLang="zh-CN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Weijie</a:t>
            </a:r>
            <a:r>
              <a:rPr lang="en-US" altLang="zh-CN" sz="2000" dirty="0">
                <a:latin typeface="Helvetica" panose="020B0604020202020204" pitchFamily="34" charset="0"/>
                <a:cs typeface="Helvetica" panose="020B0604020202020204" pitchFamily="34" charset="0"/>
              </a:rPr>
              <a:t> Fei</a:t>
            </a:r>
            <a:r>
              <a:rPr lang="en-US" altLang="zh-CN" sz="20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2*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2757E72-1F8B-43D2-2217-2EB328A8D213}"/>
              </a:ext>
            </a:extLst>
          </p:cNvPr>
          <p:cNvSpPr txBox="1"/>
          <p:nvPr/>
        </p:nvSpPr>
        <p:spPr>
          <a:xfrm>
            <a:off x="1740807" y="4349254"/>
            <a:ext cx="89238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altLang="zh-CN" sz="2000" dirty="0">
                <a:latin typeface="Helvetica" panose="020B0604020202020204" pitchFamily="34" charset="0"/>
                <a:cs typeface="Helvetica" panose="020B0604020202020204" pitchFamily="34" charset="0"/>
              </a:rPr>
              <a:t>School of Integrated Circuits and Electronics, Beijing Institute of Technology </a:t>
            </a:r>
          </a:p>
          <a:p>
            <a:pPr algn="ctr"/>
            <a:r>
              <a:rPr lang="en-US" altLang="zh-CN" sz="20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altLang="zh-CN" sz="2000" dirty="0">
                <a:latin typeface="Helvetica" panose="020B0604020202020204" pitchFamily="34" charset="0"/>
                <a:cs typeface="Helvetica" panose="020B0604020202020204" pitchFamily="34" charset="0"/>
              </a:rPr>
              <a:t>School of Mechanical Engineering, Beijing Institute of Technology 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3B8B614-77FF-8122-514D-4F5E229AE7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491" y="5164757"/>
            <a:ext cx="1615017" cy="1515983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72AB1730-B6C0-F19B-F29D-FE287D9CD68B}"/>
              </a:ext>
            </a:extLst>
          </p:cNvPr>
          <p:cNvSpPr txBox="1"/>
          <p:nvPr/>
        </p:nvSpPr>
        <p:spPr>
          <a:xfrm>
            <a:off x="6800750" y="6381040"/>
            <a:ext cx="54656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Accepted by </a:t>
            </a:r>
            <a:r>
              <a:rPr lang="en-US" altLang="zh-CN" sz="2800" b="1" i="1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Expert Systems with Applications</a:t>
            </a:r>
            <a:endParaRPr lang="en-US" altLang="zh-CN" sz="2800" b="1" i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865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6C34B-3020-4976-6E7B-E95DBBD63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" name="直接箭头连接符 136">
            <a:extLst>
              <a:ext uri="{FF2B5EF4-FFF2-40B4-BE49-F238E27FC236}">
                <a16:creationId xmlns:a16="http://schemas.microsoft.com/office/drawing/2014/main" id="{08F554F1-3047-3587-1B29-50558BDF2014}"/>
              </a:ext>
            </a:extLst>
          </p:cNvPr>
          <p:cNvCxnSpPr/>
          <p:nvPr/>
        </p:nvCxnSpPr>
        <p:spPr>
          <a:xfrm>
            <a:off x="-1905000" y="187465"/>
            <a:ext cx="0" cy="41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41">
            <a:extLst>
              <a:ext uri="{FF2B5EF4-FFF2-40B4-BE49-F238E27FC236}">
                <a16:creationId xmlns:a16="http://schemas.microsoft.com/office/drawing/2014/main" id="{3268835C-C52F-6F0A-CDD0-56196F959958}"/>
              </a:ext>
            </a:extLst>
          </p:cNvPr>
          <p:cNvSpPr txBox="1"/>
          <p:nvPr/>
        </p:nvSpPr>
        <p:spPr>
          <a:xfrm>
            <a:off x="1857474" y="215350"/>
            <a:ext cx="9349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r>
              <a:rPr lang="zh-CN" altLang="en-US" sz="3600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面向目标探测的脑机融合技术与应用</a:t>
            </a:r>
          </a:p>
        </p:txBody>
      </p:sp>
      <p:sp>
        <p:nvSpPr>
          <p:cNvPr id="5" name="矩形 7">
            <a:extLst>
              <a:ext uri="{FF2B5EF4-FFF2-40B4-BE49-F238E27FC236}">
                <a16:creationId xmlns:a16="http://schemas.microsoft.com/office/drawing/2014/main" id="{9EA9BE76-0B97-2469-5BC0-800289863DAA}"/>
              </a:ext>
            </a:extLst>
          </p:cNvPr>
          <p:cNvSpPr/>
          <p:nvPr/>
        </p:nvSpPr>
        <p:spPr>
          <a:xfrm>
            <a:off x="263352" y="935251"/>
            <a:ext cx="104013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7F86217-DB9F-7611-020B-56926CAF6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511" y="25978"/>
            <a:ext cx="1224136" cy="12241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A1F5BE-434F-CEEB-F8FA-D37B1D5F2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78"/>
            <a:ext cx="3133725" cy="8763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DE77415-5D27-9C12-A792-7D156F8F6B87}"/>
              </a:ext>
            </a:extLst>
          </p:cNvPr>
          <p:cNvSpPr txBox="1">
            <a:spLocks/>
          </p:cNvSpPr>
          <p:nvPr/>
        </p:nvSpPr>
        <p:spPr>
          <a:xfrm>
            <a:off x="2855640" y="262589"/>
            <a:ext cx="811716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Brain-inspired EEG-based Video Target Detection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5B34ECF-19FA-42DD-3EBA-050AD9A6EE9C}"/>
              </a:ext>
            </a:extLst>
          </p:cNvPr>
          <p:cNvSpPr txBox="1"/>
          <p:nvPr/>
        </p:nvSpPr>
        <p:spPr>
          <a:xfrm>
            <a:off x="6857999" y="6126051"/>
            <a:ext cx="533400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100" i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Expert Systems with Applications </a:t>
            </a:r>
          </a:p>
          <a:p>
            <a:pPr algn="r"/>
            <a:r>
              <a:rPr lang="en-US" altLang="zh-CN" sz="1100" b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Brain-Inspired Deep Learning Model for EEG-Based Low-Quality Video Target Detection with Phased Encoding and Aligned Fusion</a:t>
            </a:r>
          </a:p>
          <a:p>
            <a:pPr algn="r"/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D Wang</a:t>
            </a:r>
            <a:r>
              <a:rPr lang="en-US" altLang="zh-CN" sz="1100" b="1" kern="1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et al.</a:t>
            </a:r>
            <a:endParaRPr lang="en-US" altLang="zh-CN" sz="1100" kern="100" dirty="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r"/>
            <a:endParaRPr lang="zh-CN" alt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696F7CC-4E16-A16E-CE60-FA318519D6DC}"/>
              </a:ext>
            </a:extLst>
          </p:cNvPr>
          <p:cNvSpPr txBox="1"/>
          <p:nvPr/>
        </p:nvSpPr>
        <p:spPr>
          <a:xfrm>
            <a:off x="431528" y="1145483"/>
            <a:ext cx="2424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2. Method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02939EE-0CEF-B67D-E704-0E74DF954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9087" y="1953473"/>
            <a:ext cx="3613268" cy="44074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2E6C0D7-97B7-A0CA-74DE-558DD7A631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3501" y="1886529"/>
            <a:ext cx="3687789" cy="4462833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40BFE77B-41E3-AB4C-3198-8DF94C3A331D}"/>
              </a:ext>
            </a:extLst>
          </p:cNvPr>
          <p:cNvSpPr txBox="1"/>
          <p:nvPr/>
        </p:nvSpPr>
        <p:spPr>
          <a:xfrm>
            <a:off x="4103724" y="1250114"/>
            <a:ext cx="71035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Other Key Components</a:t>
            </a:r>
          </a:p>
        </p:txBody>
      </p:sp>
    </p:spTree>
    <p:extLst>
      <p:ext uri="{BB962C8B-B14F-4D97-AF65-F5344CB8AC3E}">
        <p14:creationId xmlns:p14="http://schemas.microsoft.com/office/powerpoint/2010/main" val="97648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EEF27-DF1F-CFB0-47D3-8BA968AD8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" name="直接箭头连接符 136">
            <a:extLst>
              <a:ext uri="{FF2B5EF4-FFF2-40B4-BE49-F238E27FC236}">
                <a16:creationId xmlns:a16="http://schemas.microsoft.com/office/drawing/2014/main" id="{EEDBB755-2A6A-9FDC-2259-3CD6D4268B7C}"/>
              </a:ext>
            </a:extLst>
          </p:cNvPr>
          <p:cNvCxnSpPr/>
          <p:nvPr/>
        </p:nvCxnSpPr>
        <p:spPr>
          <a:xfrm>
            <a:off x="-1905000" y="187465"/>
            <a:ext cx="0" cy="41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41">
            <a:extLst>
              <a:ext uri="{FF2B5EF4-FFF2-40B4-BE49-F238E27FC236}">
                <a16:creationId xmlns:a16="http://schemas.microsoft.com/office/drawing/2014/main" id="{4E0B85A4-5263-0C7F-0373-75D30BC051CB}"/>
              </a:ext>
            </a:extLst>
          </p:cNvPr>
          <p:cNvSpPr txBox="1"/>
          <p:nvPr/>
        </p:nvSpPr>
        <p:spPr>
          <a:xfrm>
            <a:off x="1857474" y="215350"/>
            <a:ext cx="9349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r>
              <a:rPr lang="zh-CN" altLang="en-US" sz="3600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面向目标探测的脑机融合技术与应用</a:t>
            </a:r>
          </a:p>
        </p:txBody>
      </p:sp>
      <p:sp>
        <p:nvSpPr>
          <p:cNvPr id="5" name="矩形 7">
            <a:extLst>
              <a:ext uri="{FF2B5EF4-FFF2-40B4-BE49-F238E27FC236}">
                <a16:creationId xmlns:a16="http://schemas.microsoft.com/office/drawing/2014/main" id="{52403A0C-118B-73D7-C07A-B5658914F5D1}"/>
              </a:ext>
            </a:extLst>
          </p:cNvPr>
          <p:cNvSpPr/>
          <p:nvPr/>
        </p:nvSpPr>
        <p:spPr>
          <a:xfrm>
            <a:off x="263352" y="935251"/>
            <a:ext cx="104013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5AB8773-A5A3-7B11-B097-14A603852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511" y="25978"/>
            <a:ext cx="1224136" cy="12241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902878C-3160-8CFF-3654-0861C9280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78"/>
            <a:ext cx="3133725" cy="8763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56495CD-85AE-ECC5-8D64-F04F4C045722}"/>
              </a:ext>
            </a:extLst>
          </p:cNvPr>
          <p:cNvSpPr txBox="1">
            <a:spLocks/>
          </p:cNvSpPr>
          <p:nvPr/>
        </p:nvSpPr>
        <p:spPr>
          <a:xfrm>
            <a:off x="2855639" y="262589"/>
            <a:ext cx="8108693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Brain-inspired EEG-based Video Target Detection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E3CBFDD-8291-C6C7-73FA-B6EFD460AC1C}"/>
              </a:ext>
            </a:extLst>
          </p:cNvPr>
          <p:cNvSpPr txBox="1"/>
          <p:nvPr/>
        </p:nvSpPr>
        <p:spPr>
          <a:xfrm>
            <a:off x="6857999" y="6126051"/>
            <a:ext cx="533400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100" i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Expert Systems with Applications </a:t>
            </a:r>
          </a:p>
          <a:p>
            <a:pPr algn="r"/>
            <a:r>
              <a:rPr lang="en-US" altLang="zh-CN" sz="1100" b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Brain-Inspired Deep Learning Model for EEG-Based Low-Quality Video Target Detection with Phased Encoding and Aligned Fusion</a:t>
            </a:r>
          </a:p>
          <a:p>
            <a:pPr algn="r"/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D Wang</a:t>
            </a:r>
            <a:r>
              <a:rPr lang="en-US" altLang="zh-CN" sz="1100" b="1" kern="1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et al.</a:t>
            </a:r>
            <a:endParaRPr lang="en-US" altLang="zh-CN" sz="1100" kern="100" dirty="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r"/>
            <a:endParaRPr lang="zh-CN" alt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91369D3-D276-A4A1-6E71-C5EED8B3EB0B}"/>
              </a:ext>
            </a:extLst>
          </p:cNvPr>
          <p:cNvSpPr txBox="1"/>
          <p:nvPr/>
        </p:nvSpPr>
        <p:spPr>
          <a:xfrm>
            <a:off x="431528" y="1145483"/>
            <a:ext cx="2424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3. Experiments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D6D8FFF-DCCF-3124-9F24-422BBCDE73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964" y="2729358"/>
            <a:ext cx="5175521" cy="331996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7410C35-454F-C6DE-BE45-4745C380CE3E}"/>
              </a:ext>
            </a:extLst>
          </p:cNvPr>
          <p:cNvSpPr txBox="1"/>
          <p:nvPr/>
        </p:nvSpPr>
        <p:spPr>
          <a:xfrm>
            <a:off x="2089725" y="2190811"/>
            <a:ext cx="41925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Video stimuli:</a:t>
            </a:r>
            <a:endParaRPr lang="zh-CN" altLang="en-US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66A5621-572F-A0B3-B04B-7D7ED502369A}"/>
              </a:ext>
            </a:extLst>
          </p:cNvPr>
          <p:cNvSpPr txBox="1"/>
          <p:nvPr/>
        </p:nvSpPr>
        <p:spPr>
          <a:xfrm>
            <a:off x="7894418" y="2329248"/>
            <a:ext cx="19898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Equipments</a:t>
            </a:r>
            <a:r>
              <a:rPr lang="en-US" altLang="zh-CN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:</a:t>
            </a:r>
            <a:endParaRPr lang="zh-CN" altLang="en-US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B9B1E3F2-786B-829A-5E4D-7D170C204367}"/>
              </a:ext>
            </a:extLst>
          </p:cNvPr>
          <p:cNvGrpSpPr/>
          <p:nvPr/>
        </p:nvGrpSpPr>
        <p:grpSpPr>
          <a:xfrm>
            <a:off x="5859533" y="2955426"/>
            <a:ext cx="5882524" cy="2234859"/>
            <a:chOff x="213476" y="3250259"/>
            <a:chExt cx="5882524" cy="2234859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B9FCD00-971C-7695-48CB-39D0C497F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3476" y="3250259"/>
              <a:ext cx="5882524" cy="2234859"/>
            </a:xfrm>
            <a:prstGeom prst="rect">
              <a:avLst/>
            </a:prstGeom>
          </p:spPr>
        </p:pic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BC2FF934-AE6C-ABB7-8352-672FFBB28541}"/>
                </a:ext>
              </a:extLst>
            </p:cNvPr>
            <p:cNvSpPr/>
            <p:nvPr/>
          </p:nvSpPr>
          <p:spPr>
            <a:xfrm>
              <a:off x="213476" y="3263900"/>
              <a:ext cx="635000" cy="33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1692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C2BEE-A3C6-7490-3B46-2EB0C1CF5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" name="直接箭头连接符 136">
            <a:extLst>
              <a:ext uri="{FF2B5EF4-FFF2-40B4-BE49-F238E27FC236}">
                <a16:creationId xmlns:a16="http://schemas.microsoft.com/office/drawing/2014/main" id="{F3FB1AE6-8C6E-3022-CA9F-05070A9C1E8A}"/>
              </a:ext>
            </a:extLst>
          </p:cNvPr>
          <p:cNvCxnSpPr/>
          <p:nvPr/>
        </p:nvCxnSpPr>
        <p:spPr>
          <a:xfrm>
            <a:off x="-1905000" y="187465"/>
            <a:ext cx="0" cy="41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41">
            <a:extLst>
              <a:ext uri="{FF2B5EF4-FFF2-40B4-BE49-F238E27FC236}">
                <a16:creationId xmlns:a16="http://schemas.microsoft.com/office/drawing/2014/main" id="{608F358A-1EFB-2C1F-7FE4-2032A897CEDF}"/>
              </a:ext>
            </a:extLst>
          </p:cNvPr>
          <p:cNvSpPr txBox="1"/>
          <p:nvPr/>
        </p:nvSpPr>
        <p:spPr>
          <a:xfrm>
            <a:off x="1857474" y="215350"/>
            <a:ext cx="9349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r>
              <a:rPr lang="zh-CN" altLang="en-US" sz="3600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面向目标探测的脑机融合技术与应用</a:t>
            </a:r>
          </a:p>
        </p:txBody>
      </p:sp>
      <p:sp>
        <p:nvSpPr>
          <p:cNvPr id="5" name="矩形 7">
            <a:extLst>
              <a:ext uri="{FF2B5EF4-FFF2-40B4-BE49-F238E27FC236}">
                <a16:creationId xmlns:a16="http://schemas.microsoft.com/office/drawing/2014/main" id="{03850B39-4585-EF57-2EA0-45B0D9E323FA}"/>
              </a:ext>
            </a:extLst>
          </p:cNvPr>
          <p:cNvSpPr/>
          <p:nvPr/>
        </p:nvSpPr>
        <p:spPr>
          <a:xfrm>
            <a:off x="263352" y="935251"/>
            <a:ext cx="104013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F93EC39-3070-BECB-C330-87C2089B1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511" y="25978"/>
            <a:ext cx="1224136" cy="12241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10BF062-8EF7-4E82-5B20-0E864C1A2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78"/>
            <a:ext cx="3133725" cy="8763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3468908-F93D-8F83-5AD2-53E5C2F8402D}"/>
              </a:ext>
            </a:extLst>
          </p:cNvPr>
          <p:cNvSpPr txBox="1">
            <a:spLocks/>
          </p:cNvSpPr>
          <p:nvPr/>
        </p:nvSpPr>
        <p:spPr>
          <a:xfrm>
            <a:off x="2855639" y="262589"/>
            <a:ext cx="8108693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Brain-inspired EEG-based Video Target Detection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5380384-E807-C005-0649-A5D4A3E9A111}"/>
              </a:ext>
            </a:extLst>
          </p:cNvPr>
          <p:cNvSpPr txBox="1"/>
          <p:nvPr/>
        </p:nvSpPr>
        <p:spPr>
          <a:xfrm>
            <a:off x="6857999" y="6126051"/>
            <a:ext cx="533400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100" i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Expert Systems with Applications </a:t>
            </a:r>
          </a:p>
          <a:p>
            <a:pPr algn="r"/>
            <a:r>
              <a:rPr lang="en-US" altLang="zh-CN" sz="1100" b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Brain-Inspired Deep Learning Model for EEG-Based Low-Quality Video Target Detection with Phased Encoding and Aligned Fusion</a:t>
            </a:r>
          </a:p>
          <a:p>
            <a:pPr algn="r"/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D Wang</a:t>
            </a:r>
            <a:r>
              <a:rPr lang="en-US" altLang="zh-CN" sz="1100" b="1" kern="1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et al.</a:t>
            </a:r>
            <a:endParaRPr lang="en-US" altLang="zh-CN" sz="1100" kern="100" dirty="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r"/>
            <a:endParaRPr lang="zh-CN" alt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9145CEF-FE06-E404-DB50-CE8B42F61012}"/>
              </a:ext>
            </a:extLst>
          </p:cNvPr>
          <p:cNvSpPr txBox="1"/>
          <p:nvPr/>
        </p:nvSpPr>
        <p:spPr>
          <a:xfrm>
            <a:off x="431528" y="1145483"/>
            <a:ext cx="2424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3. Experiments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EAEA91C-3E6B-BD0B-6849-F4D70FCF8ED9}"/>
              </a:ext>
            </a:extLst>
          </p:cNvPr>
          <p:cNvSpPr txBox="1"/>
          <p:nvPr/>
        </p:nvSpPr>
        <p:spPr>
          <a:xfrm>
            <a:off x="4221692" y="1184093"/>
            <a:ext cx="42873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Experiment </a:t>
            </a:r>
            <a:r>
              <a:rPr lang="en-US" altLang="zh-CN" sz="20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</a:t>
            </a:r>
            <a:r>
              <a:rPr lang="en-US" altLang="zh-CN" sz="2000" b="1" dirty="0"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aradigm 1</a:t>
            </a:r>
          </a:p>
          <a:p>
            <a:pPr algn="ctr"/>
            <a:r>
              <a:rPr lang="en-US" altLang="zh-CN" sz="20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 subjects: 6-1-1 cross validation</a:t>
            </a:r>
            <a:endParaRPr lang="zh-CN" altLang="en-US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D52687C-76D2-965B-DD75-29FE402E00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1333" y="2006554"/>
            <a:ext cx="5630865" cy="423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3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5EDFC-4B1E-0047-6AB7-F52B49926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" name="直接箭头连接符 136">
            <a:extLst>
              <a:ext uri="{FF2B5EF4-FFF2-40B4-BE49-F238E27FC236}">
                <a16:creationId xmlns:a16="http://schemas.microsoft.com/office/drawing/2014/main" id="{D0CFE7C3-15F5-B9E6-D198-B7AE4934DEC9}"/>
              </a:ext>
            </a:extLst>
          </p:cNvPr>
          <p:cNvCxnSpPr/>
          <p:nvPr/>
        </p:nvCxnSpPr>
        <p:spPr>
          <a:xfrm>
            <a:off x="-1905000" y="187465"/>
            <a:ext cx="0" cy="41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41">
            <a:extLst>
              <a:ext uri="{FF2B5EF4-FFF2-40B4-BE49-F238E27FC236}">
                <a16:creationId xmlns:a16="http://schemas.microsoft.com/office/drawing/2014/main" id="{66F3B7D8-EEFB-92F1-B89E-DA0DD61FB3B1}"/>
              </a:ext>
            </a:extLst>
          </p:cNvPr>
          <p:cNvSpPr txBox="1"/>
          <p:nvPr/>
        </p:nvSpPr>
        <p:spPr>
          <a:xfrm>
            <a:off x="1857474" y="215350"/>
            <a:ext cx="9349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r>
              <a:rPr lang="zh-CN" altLang="en-US" sz="3600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面向目标探测的脑机融合技术与应用</a:t>
            </a:r>
          </a:p>
        </p:txBody>
      </p:sp>
      <p:sp>
        <p:nvSpPr>
          <p:cNvPr id="5" name="矩形 7">
            <a:extLst>
              <a:ext uri="{FF2B5EF4-FFF2-40B4-BE49-F238E27FC236}">
                <a16:creationId xmlns:a16="http://schemas.microsoft.com/office/drawing/2014/main" id="{93BC1785-4DAE-5862-D54A-4E9896F4E59C}"/>
              </a:ext>
            </a:extLst>
          </p:cNvPr>
          <p:cNvSpPr/>
          <p:nvPr/>
        </p:nvSpPr>
        <p:spPr>
          <a:xfrm>
            <a:off x="263352" y="935251"/>
            <a:ext cx="104013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8D6C282-D74C-2FCE-6A7C-E76A5CF39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511" y="25978"/>
            <a:ext cx="1224136" cy="12241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849ADF7-035A-557B-4453-5F5F790CA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78"/>
            <a:ext cx="3133725" cy="8763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C47604C-D3AB-1A25-8BC4-1EBB4F43ED8B}"/>
              </a:ext>
            </a:extLst>
          </p:cNvPr>
          <p:cNvSpPr txBox="1">
            <a:spLocks/>
          </p:cNvSpPr>
          <p:nvPr/>
        </p:nvSpPr>
        <p:spPr>
          <a:xfrm>
            <a:off x="2855639" y="262589"/>
            <a:ext cx="8108693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Brain-inspired EEG-based Video Target Detection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D4A6805-BAFA-82A7-3AAB-6F359F604C96}"/>
              </a:ext>
            </a:extLst>
          </p:cNvPr>
          <p:cNvSpPr txBox="1"/>
          <p:nvPr/>
        </p:nvSpPr>
        <p:spPr>
          <a:xfrm>
            <a:off x="6857999" y="6126051"/>
            <a:ext cx="533400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100" i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Expert Systems with Applications </a:t>
            </a:r>
          </a:p>
          <a:p>
            <a:pPr algn="r"/>
            <a:r>
              <a:rPr lang="en-US" altLang="zh-CN" sz="1100" b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Brain-Inspired Deep Learning Model for EEG-Based Low-Quality Video Target Detection with Phased Encoding and Aligned Fusion</a:t>
            </a:r>
          </a:p>
          <a:p>
            <a:pPr algn="r"/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D Wang</a:t>
            </a:r>
            <a:r>
              <a:rPr lang="en-US" altLang="zh-CN" sz="1100" b="1" kern="1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et al.</a:t>
            </a:r>
            <a:endParaRPr lang="en-US" altLang="zh-CN" sz="1100" kern="100" dirty="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r"/>
            <a:endParaRPr lang="zh-CN" alt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474472F-EFB5-9264-6C41-24EEC14DB559}"/>
              </a:ext>
            </a:extLst>
          </p:cNvPr>
          <p:cNvSpPr txBox="1"/>
          <p:nvPr/>
        </p:nvSpPr>
        <p:spPr>
          <a:xfrm>
            <a:off x="431528" y="1145483"/>
            <a:ext cx="2424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3. Experiments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FDC158D-91E6-16D0-D31D-8C2C61019028}"/>
              </a:ext>
            </a:extLst>
          </p:cNvPr>
          <p:cNvSpPr txBox="1"/>
          <p:nvPr/>
        </p:nvSpPr>
        <p:spPr>
          <a:xfrm>
            <a:off x="3739091" y="1250114"/>
            <a:ext cx="57859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Experiment </a:t>
            </a:r>
            <a:r>
              <a:rPr lang="en-US" altLang="zh-CN" sz="20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</a:t>
            </a:r>
            <a:r>
              <a:rPr lang="en-US" altLang="zh-CN" sz="2000" b="1" dirty="0"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aradigm 2 (cognitive distraction)</a:t>
            </a:r>
          </a:p>
          <a:p>
            <a:pPr algn="ctr"/>
            <a:r>
              <a:rPr lang="en-US" altLang="zh-CN" sz="20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 subjects: </a:t>
            </a:r>
            <a:r>
              <a:rPr lang="en-US" altLang="zh-CN" sz="2000" b="1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indivisual</a:t>
            </a:r>
            <a:r>
              <a:rPr lang="en-US" altLang="zh-CN" sz="20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validation</a:t>
            </a:r>
            <a:endParaRPr lang="zh-CN" altLang="en-US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75590522-564C-CA62-B3B0-1D391E890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528" y="2054698"/>
            <a:ext cx="5630865" cy="423575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4D2C211-5047-23C7-892A-6A44EFEA53BF}"/>
              </a:ext>
            </a:extLst>
          </p:cNvPr>
          <p:cNvSpPr/>
          <p:nvPr/>
        </p:nvSpPr>
        <p:spPr>
          <a:xfrm>
            <a:off x="10139712" y="5176086"/>
            <a:ext cx="753533" cy="431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9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4321EBF-DFB5-4DEA-607D-6EF2186E4364}"/>
              </a:ext>
            </a:extLst>
          </p:cNvPr>
          <p:cNvSpPr/>
          <p:nvPr/>
        </p:nvSpPr>
        <p:spPr>
          <a:xfrm>
            <a:off x="9340503" y="4725936"/>
            <a:ext cx="753533" cy="431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5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6D4F8D1-26F2-182F-7B13-4023A0C0C1FA}"/>
              </a:ext>
            </a:extLst>
          </p:cNvPr>
          <p:cNvSpPr/>
          <p:nvPr/>
        </p:nvSpPr>
        <p:spPr>
          <a:xfrm>
            <a:off x="8586970" y="4250954"/>
            <a:ext cx="753533" cy="431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6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0D16527-138A-7039-7813-BEF077AE0E9B}"/>
              </a:ext>
            </a:extLst>
          </p:cNvPr>
          <p:cNvSpPr/>
          <p:nvPr/>
        </p:nvSpPr>
        <p:spPr>
          <a:xfrm>
            <a:off x="7833437" y="3740776"/>
            <a:ext cx="753533" cy="431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2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63047C4-26ED-46E9-ECDC-D3AA5E8B2D3D}"/>
              </a:ext>
            </a:extLst>
          </p:cNvPr>
          <p:cNvSpPr/>
          <p:nvPr/>
        </p:nvSpPr>
        <p:spPr>
          <a:xfrm>
            <a:off x="7079904" y="3214552"/>
            <a:ext cx="753533" cy="431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8</a:t>
            </a:r>
            <a:endParaRPr lang="zh-CN" altLang="en-US" dirty="0">
              <a:solidFill>
                <a:schemeClr val="tx1"/>
              </a:solidFill>
            </a:endParaRP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18C11DB3-7FB8-A52B-36C5-7EDA82E6880A}"/>
              </a:ext>
            </a:extLst>
          </p:cNvPr>
          <p:cNvCxnSpPr>
            <a:cxnSpLocks/>
          </p:cNvCxnSpPr>
          <p:nvPr/>
        </p:nvCxnSpPr>
        <p:spPr>
          <a:xfrm>
            <a:off x="7659522" y="2815156"/>
            <a:ext cx="3497534" cy="2334705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连接符: 肘形 20">
            <a:extLst>
              <a:ext uri="{FF2B5EF4-FFF2-40B4-BE49-F238E27FC236}">
                <a16:creationId xmlns:a16="http://schemas.microsoft.com/office/drawing/2014/main" id="{4AB52F01-6F87-3A24-0318-B2CC5A5FB000}"/>
              </a:ext>
            </a:extLst>
          </p:cNvPr>
          <p:cNvCxnSpPr>
            <a:cxnSpLocks/>
            <a:stCxn id="3" idx="1"/>
            <a:endCxn id="9" idx="2"/>
          </p:cNvCxnSpPr>
          <p:nvPr/>
        </p:nvCxnSpPr>
        <p:spPr>
          <a:xfrm rot="10800000">
            <a:off x="9717270" y="5157736"/>
            <a:ext cx="422442" cy="234250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连接符: 肘形 22">
            <a:extLst>
              <a:ext uri="{FF2B5EF4-FFF2-40B4-BE49-F238E27FC236}">
                <a16:creationId xmlns:a16="http://schemas.microsoft.com/office/drawing/2014/main" id="{D407967C-775B-9CA9-7E3F-0AA549955542}"/>
              </a:ext>
            </a:extLst>
          </p:cNvPr>
          <p:cNvCxnSpPr>
            <a:stCxn id="9" idx="1"/>
            <a:endCxn id="10" idx="2"/>
          </p:cNvCxnSpPr>
          <p:nvPr/>
        </p:nvCxnSpPr>
        <p:spPr>
          <a:xfrm rot="10800000">
            <a:off x="8963737" y="4682754"/>
            <a:ext cx="376766" cy="259082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连接符: 肘形 26">
            <a:extLst>
              <a:ext uri="{FF2B5EF4-FFF2-40B4-BE49-F238E27FC236}">
                <a16:creationId xmlns:a16="http://schemas.microsoft.com/office/drawing/2014/main" id="{4A6FAA03-5986-9CA8-D876-E63383BECFE9}"/>
              </a:ext>
            </a:extLst>
          </p:cNvPr>
          <p:cNvCxnSpPr>
            <a:stCxn id="10" idx="1"/>
            <a:endCxn id="11" idx="2"/>
          </p:cNvCxnSpPr>
          <p:nvPr/>
        </p:nvCxnSpPr>
        <p:spPr>
          <a:xfrm rot="10800000">
            <a:off x="8210204" y="4172576"/>
            <a:ext cx="376766" cy="294278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连接符: 肘形 28">
            <a:extLst>
              <a:ext uri="{FF2B5EF4-FFF2-40B4-BE49-F238E27FC236}">
                <a16:creationId xmlns:a16="http://schemas.microsoft.com/office/drawing/2014/main" id="{02484495-1090-078C-320B-63902C575B50}"/>
              </a:ext>
            </a:extLst>
          </p:cNvPr>
          <p:cNvCxnSpPr>
            <a:stCxn id="11" idx="1"/>
            <a:endCxn id="13" idx="2"/>
          </p:cNvCxnSpPr>
          <p:nvPr/>
        </p:nvCxnSpPr>
        <p:spPr>
          <a:xfrm rot="10800000">
            <a:off x="7456671" y="3646352"/>
            <a:ext cx="376766" cy="310324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6808CC0C-0696-CFF5-3FFD-97652FD3342D}"/>
              </a:ext>
            </a:extLst>
          </p:cNvPr>
          <p:cNvSpPr txBox="1"/>
          <p:nvPr/>
        </p:nvSpPr>
        <p:spPr>
          <a:xfrm>
            <a:off x="8076716" y="2546012"/>
            <a:ext cx="32831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</a:t>
            </a:r>
            <a:r>
              <a:rPr lang="en-US" altLang="zh-CN" sz="1800" b="1" dirty="0"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ognitive distraction task</a:t>
            </a:r>
          </a:p>
          <a:p>
            <a:pPr algn="ctr"/>
            <a:r>
              <a:rPr lang="en-US" altLang="zh-CN" dirty="0"/>
              <a:t>N-back (N=1)</a:t>
            </a:r>
            <a:endParaRPr lang="zh-CN" altLang="en-US" dirty="0"/>
          </a:p>
        </p:txBody>
      </p:sp>
      <p:sp>
        <p:nvSpPr>
          <p:cNvPr id="33" name="加号 32">
            <a:extLst>
              <a:ext uri="{FF2B5EF4-FFF2-40B4-BE49-F238E27FC236}">
                <a16:creationId xmlns:a16="http://schemas.microsoft.com/office/drawing/2014/main" id="{0118349F-6A8B-3CCF-BAB9-224E5BBA71B6}"/>
              </a:ext>
            </a:extLst>
          </p:cNvPr>
          <p:cNvSpPr/>
          <p:nvPr/>
        </p:nvSpPr>
        <p:spPr>
          <a:xfrm>
            <a:off x="6246587" y="3657622"/>
            <a:ext cx="823037" cy="823037"/>
          </a:xfrm>
          <a:prstGeom prst="mathPlus">
            <a:avLst>
              <a:gd name="adj1" fmla="val 13233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323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69869-F4BE-CF08-F7A1-32BA80621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" name="直接箭头连接符 136">
            <a:extLst>
              <a:ext uri="{FF2B5EF4-FFF2-40B4-BE49-F238E27FC236}">
                <a16:creationId xmlns:a16="http://schemas.microsoft.com/office/drawing/2014/main" id="{D26A2633-1182-56F6-23E1-E79BF89BD5C3}"/>
              </a:ext>
            </a:extLst>
          </p:cNvPr>
          <p:cNvCxnSpPr/>
          <p:nvPr/>
        </p:nvCxnSpPr>
        <p:spPr>
          <a:xfrm>
            <a:off x="-1905000" y="187465"/>
            <a:ext cx="0" cy="41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41">
            <a:extLst>
              <a:ext uri="{FF2B5EF4-FFF2-40B4-BE49-F238E27FC236}">
                <a16:creationId xmlns:a16="http://schemas.microsoft.com/office/drawing/2014/main" id="{657EBCB4-978F-ACB2-2D6B-3921F0B01816}"/>
              </a:ext>
            </a:extLst>
          </p:cNvPr>
          <p:cNvSpPr txBox="1"/>
          <p:nvPr/>
        </p:nvSpPr>
        <p:spPr>
          <a:xfrm>
            <a:off x="1857474" y="215350"/>
            <a:ext cx="9349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r>
              <a:rPr lang="zh-CN" altLang="en-US" sz="3600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面向目标探测的脑机融合技术与应用</a:t>
            </a:r>
          </a:p>
        </p:txBody>
      </p:sp>
      <p:sp>
        <p:nvSpPr>
          <p:cNvPr id="5" name="矩形 7">
            <a:extLst>
              <a:ext uri="{FF2B5EF4-FFF2-40B4-BE49-F238E27FC236}">
                <a16:creationId xmlns:a16="http://schemas.microsoft.com/office/drawing/2014/main" id="{98BCF651-9D2B-6A02-C71A-666466577B86}"/>
              </a:ext>
            </a:extLst>
          </p:cNvPr>
          <p:cNvSpPr/>
          <p:nvPr/>
        </p:nvSpPr>
        <p:spPr>
          <a:xfrm>
            <a:off x="263352" y="935251"/>
            <a:ext cx="104013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172AE89-CF4F-D62B-8501-7C868E09F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511" y="25978"/>
            <a:ext cx="1224136" cy="12241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2B084A-CADA-6988-205C-851B6A5D5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78"/>
            <a:ext cx="3133725" cy="8763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0D81D19-601D-BC48-5657-7785F884DFAC}"/>
              </a:ext>
            </a:extLst>
          </p:cNvPr>
          <p:cNvSpPr txBox="1">
            <a:spLocks/>
          </p:cNvSpPr>
          <p:nvPr/>
        </p:nvSpPr>
        <p:spPr>
          <a:xfrm>
            <a:off x="2855639" y="262589"/>
            <a:ext cx="8108693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Brain-inspired EEG-based Video Target Detection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F16B53C-8CB4-ABE3-D896-EB29E2CCD7E3}"/>
              </a:ext>
            </a:extLst>
          </p:cNvPr>
          <p:cNvSpPr txBox="1"/>
          <p:nvPr/>
        </p:nvSpPr>
        <p:spPr>
          <a:xfrm>
            <a:off x="6857999" y="6126051"/>
            <a:ext cx="533400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100" i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Expert Systems with Applications </a:t>
            </a:r>
          </a:p>
          <a:p>
            <a:pPr algn="r"/>
            <a:r>
              <a:rPr lang="en-US" altLang="zh-CN" sz="1100" b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Brain-Inspired Deep Learning Model for EEG-Based Low-Quality Video Target Detection with Phased Encoding and Aligned Fusion</a:t>
            </a:r>
          </a:p>
          <a:p>
            <a:pPr algn="r"/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D Wang</a:t>
            </a:r>
            <a:r>
              <a:rPr lang="en-US" altLang="zh-CN" sz="1100" b="1" kern="1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et al.</a:t>
            </a:r>
            <a:endParaRPr lang="en-US" altLang="zh-CN" sz="1100" kern="100" dirty="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r"/>
            <a:endParaRPr lang="zh-CN" alt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9C4D79D-E9F4-9D18-AFB2-070455FD6F67}"/>
              </a:ext>
            </a:extLst>
          </p:cNvPr>
          <p:cNvSpPr txBox="1"/>
          <p:nvPr/>
        </p:nvSpPr>
        <p:spPr>
          <a:xfrm>
            <a:off x="431528" y="1145483"/>
            <a:ext cx="2424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3. Experiments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BFF9992-D420-95FC-B055-8A88AFD66EDE}"/>
              </a:ext>
            </a:extLst>
          </p:cNvPr>
          <p:cNvSpPr txBox="1"/>
          <p:nvPr/>
        </p:nvSpPr>
        <p:spPr>
          <a:xfrm>
            <a:off x="3255435" y="1680301"/>
            <a:ext cx="57859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/>
              <a:t>🔄</a:t>
            </a:r>
            <a:r>
              <a:rPr lang="en-US" altLang="zh-CN" sz="2000" b="1" dirty="0"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Data process pipeline</a:t>
            </a:r>
            <a:endParaRPr lang="zh-CN" altLang="en-US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DF4F141-EAC1-4F60-7E66-7DEBCDD436FB}"/>
              </a:ext>
            </a:extLst>
          </p:cNvPr>
          <p:cNvSpPr txBox="1"/>
          <p:nvPr/>
        </p:nvSpPr>
        <p:spPr>
          <a:xfrm>
            <a:off x="1660325" y="2535979"/>
            <a:ext cx="31902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1. Eye movement alignment</a:t>
            </a:r>
            <a:endParaRPr lang="zh-CN" altLang="en-US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0521F9B-6B97-957F-4457-68101B837FE5}"/>
              </a:ext>
            </a:extLst>
          </p:cNvPr>
          <p:cNvSpPr txBox="1"/>
          <p:nvPr/>
        </p:nvSpPr>
        <p:spPr>
          <a:xfrm>
            <a:off x="4954713" y="2580594"/>
            <a:ext cx="26737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2. Baseline correction</a:t>
            </a:r>
            <a:endParaRPr lang="zh-CN" altLang="en-US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AC877F4-57E9-8586-77E9-5D6313860F92}"/>
              </a:ext>
            </a:extLst>
          </p:cNvPr>
          <p:cNvSpPr txBox="1"/>
          <p:nvPr/>
        </p:nvSpPr>
        <p:spPr>
          <a:xfrm>
            <a:off x="7857922" y="2573259"/>
            <a:ext cx="26737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3. Band-pass filter (0.5-49Hz)</a:t>
            </a:r>
            <a:endParaRPr lang="zh-CN" altLang="en-US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A34E5E8-1254-DD1A-8212-2D9FB489C6DC}"/>
              </a:ext>
            </a:extLst>
          </p:cNvPr>
          <p:cNvSpPr txBox="1"/>
          <p:nvPr/>
        </p:nvSpPr>
        <p:spPr>
          <a:xfrm>
            <a:off x="2925715" y="4107100"/>
            <a:ext cx="26737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4. </a:t>
            </a:r>
            <a:r>
              <a:rPr lang="en-US" altLang="zh-CN" sz="2000" b="1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Downsampling</a:t>
            </a:r>
            <a:endParaRPr lang="en-US" altLang="zh-CN" sz="2000" b="1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altLang="zh-CN" sz="20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(1000Hz to 200Hz)</a:t>
            </a:r>
            <a:endParaRPr lang="zh-CN" altLang="en-US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0502508-375D-7C9B-31D5-9D3BEE1F2E0D}"/>
              </a:ext>
            </a:extLst>
          </p:cNvPr>
          <p:cNvSpPr txBox="1"/>
          <p:nvPr/>
        </p:nvSpPr>
        <p:spPr>
          <a:xfrm>
            <a:off x="6851246" y="4107100"/>
            <a:ext cx="33510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5. ICA to reduce artifacts</a:t>
            </a:r>
          </a:p>
          <a:p>
            <a:pPr algn="ctr"/>
            <a:r>
              <a:rPr lang="en-US" altLang="zh-CN" sz="20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(optional: two datasets) </a:t>
            </a:r>
            <a:endParaRPr lang="zh-CN" altLang="en-US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5" name="箭头: 右 24">
            <a:extLst>
              <a:ext uri="{FF2B5EF4-FFF2-40B4-BE49-F238E27FC236}">
                <a16:creationId xmlns:a16="http://schemas.microsoft.com/office/drawing/2014/main" id="{7807DDCD-10F8-C2A7-C66F-79CBD8FC6C4B}"/>
              </a:ext>
            </a:extLst>
          </p:cNvPr>
          <p:cNvSpPr/>
          <p:nvPr/>
        </p:nvSpPr>
        <p:spPr>
          <a:xfrm>
            <a:off x="4632449" y="2751140"/>
            <a:ext cx="644528" cy="385011"/>
          </a:xfrm>
          <a:prstGeom prst="rightArrow">
            <a:avLst>
              <a:gd name="adj1" fmla="val 30000"/>
              <a:gd name="adj2" fmla="val 47500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箭头: 右 25">
            <a:extLst>
              <a:ext uri="{FF2B5EF4-FFF2-40B4-BE49-F238E27FC236}">
                <a16:creationId xmlns:a16="http://schemas.microsoft.com/office/drawing/2014/main" id="{3CC88783-CBD6-1138-607D-E67F77CD9D46}"/>
              </a:ext>
            </a:extLst>
          </p:cNvPr>
          <p:cNvSpPr/>
          <p:nvPr/>
        </p:nvSpPr>
        <p:spPr>
          <a:xfrm>
            <a:off x="7306202" y="2739830"/>
            <a:ext cx="644528" cy="385011"/>
          </a:xfrm>
          <a:prstGeom prst="rightArrow">
            <a:avLst>
              <a:gd name="adj1" fmla="val 30000"/>
              <a:gd name="adj2" fmla="val 47500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箭头: 右 27">
            <a:extLst>
              <a:ext uri="{FF2B5EF4-FFF2-40B4-BE49-F238E27FC236}">
                <a16:creationId xmlns:a16="http://schemas.microsoft.com/office/drawing/2014/main" id="{D0A80050-924C-56C8-131C-3B36C03A9262}"/>
              </a:ext>
            </a:extLst>
          </p:cNvPr>
          <p:cNvSpPr/>
          <p:nvPr/>
        </p:nvSpPr>
        <p:spPr>
          <a:xfrm>
            <a:off x="2281450" y="4268537"/>
            <a:ext cx="644528" cy="385011"/>
          </a:xfrm>
          <a:prstGeom prst="rightArrow">
            <a:avLst>
              <a:gd name="adj1" fmla="val 30000"/>
              <a:gd name="adj2" fmla="val 47500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箭头: 右 29">
            <a:extLst>
              <a:ext uri="{FF2B5EF4-FFF2-40B4-BE49-F238E27FC236}">
                <a16:creationId xmlns:a16="http://schemas.microsoft.com/office/drawing/2014/main" id="{BA34A788-8886-FAD7-C0C1-EBFEB37D322A}"/>
              </a:ext>
            </a:extLst>
          </p:cNvPr>
          <p:cNvSpPr/>
          <p:nvPr/>
        </p:nvSpPr>
        <p:spPr>
          <a:xfrm>
            <a:off x="6096000" y="4301959"/>
            <a:ext cx="644528" cy="385011"/>
          </a:xfrm>
          <a:prstGeom prst="rightArrow">
            <a:avLst>
              <a:gd name="adj1" fmla="val 30000"/>
              <a:gd name="adj2" fmla="val 47500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044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2" grpId="0"/>
      <p:bldP spid="24" grpId="0"/>
      <p:bldP spid="25" grpId="0" animBg="1"/>
      <p:bldP spid="26" grpId="0" animBg="1"/>
      <p:bldP spid="28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AF534-6959-B4E5-E883-A20A1ADBC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" name="直接箭头连接符 136">
            <a:extLst>
              <a:ext uri="{FF2B5EF4-FFF2-40B4-BE49-F238E27FC236}">
                <a16:creationId xmlns:a16="http://schemas.microsoft.com/office/drawing/2014/main" id="{9B7ADFDC-64A3-510E-E857-A5014203766B}"/>
              </a:ext>
            </a:extLst>
          </p:cNvPr>
          <p:cNvCxnSpPr/>
          <p:nvPr/>
        </p:nvCxnSpPr>
        <p:spPr>
          <a:xfrm>
            <a:off x="-1905000" y="187465"/>
            <a:ext cx="0" cy="41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41">
            <a:extLst>
              <a:ext uri="{FF2B5EF4-FFF2-40B4-BE49-F238E27FC236}">
                <a16:creationId xmlns:a16="http://schemas.microsoft.com/office/drawing/2014/main" id="{2CFF9E49-B5DD-DF80-1164-ADBB7233DBFD}"/>
              </a:ext>
            </a:extLst>
          </p:cNvPr>
          <p:cNvSpPr txBox="1"/>
          <p:nvPr/>
        </p:nvSpPr>
        <p:spPr>
          <a:xfrm>
            <a:off x="1857474" y="215350"/>
            <a:ext cx="9349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r>
              <a:rPr lang="zh-CN" altLang="en-US" sz="3600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面向目标探测的脑机融合技术与应用</a:t>
            </a:r>
          </a:p>
        </p:txBody>
      </p:sp>
      <p:sp>
        <p:nvSpPr>
          <p:cNvPr id="5" name="矩形 7">
            <a:extLst>
              <a:ext uri="{FF2B5EF4-FFF2-40B4-BE49-F238E27FC236}">
                <a16:creationId xmlns:a16="http://schemas.microsoft.com/office/drawing/2014/main" id="{724E2DDA-3FF7-D87E-78A0-7F7127A57944}"/>
              </a:ext>
            </a:extLst>
          </p:cNvPr>
          <p:cNvSpPr/>
          <p:nvPr/>
        </p:nvSpPr>
        <p:spPr>
          <a:xfrm>
            <a:off x="263352" y="935251"/>
            <a:ext cx="104013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5FC277B-B571-7B53-F5C9-075A93A25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511" y="25978"/>
            <a:ext cx="1224136" cy="12241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4891D38-7FEE-DBC3-2211-938398740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78"/>
            <a:ext cx="3133725" cy="8763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4445E7F-BBF9-CF46-2E4A-28BE1A42B780}"/>
              </a:ext>
            </a:extLst>
          </p:cNvPr>
          <p:cNvSpPr txBox="1">
            <a:spLocks/>
          </p:cNvSpPr>
          <p:nvPr/>
        </p:nvSpPr>
        <p:spPr>
          <a:xfrm>
            <a:off x="2855639" y="262589"/>
            <a:ext cx="8108693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Brain-inspired EEG-based Video Target Detection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B641C2C-B38C-63A3-9B69-E2F7CC0E68B8}"/>
              </a:ext>
            </a:extLst>
          </p:cNvPr>
          <p:cNvSpPr txBox="1"/>
          <p:nvPr/>
        </p:nvSpPr>
        <p:spPr>
          <a:xfrm>
            <a:off x="6857999" y="6126051"/>
            <a:ext cx="533400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100" i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Expert Systems with Applications </a:t>
            </a:r>
          </a:p>
          <a:p>
            <a:pPr algn="r"/>
            <a:r>
              <a:rPr lang="en-US" altLang="zh-CN" sz="1100" b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Brain-Inspired Deep Learning Model for EEG-Based Low-Quality Video Target Detection with Phased Encoding and Aligned Fusion</a:t>
            </a:r>
          </a:p>
          <a:p>
            <a:pPr algn="r"/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D Wang</a:t>
            </a:r>
            <a:r>
              <a:rPr lang="en-US" altLang="zh-CN" sz="1100" b="1" kern="1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et al.</a:t>
            </a:r>
            <a:endParaRPr lang="en-US" altLang="zh-CN" sz="1100" kern="100" dirty="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r"/>
            <a:endParaRPr lang="zh-CN" alt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C7CA01D-CCC4-8A30-C27C-E2D43683CDA8}"/>
              </a:ext>
            </a:extLst>
          </p:cNvPr>
          <p:cNvSpPr txBox="1"/>
          <p:nvPr/>
        </p:nvSpPr>
        <p:spPr>
          <a:xfrm>
            <a:off x="431527" y="1145483"/>
            <a:ext cx="47754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4. Results and Discussion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922766C-57CE-946E-EED6-96BAC4F54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321" y="3218329"/>
            <a:ext cx="10405093" cy="25751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D0ECA2C-7D8A-6F8D-FD47-13DB34F565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9681" y="1024589"/>
            <a:ext cx="2396910" cy="223153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F812929-E0F8-ED68-B16F-A7B293114E0D}"/>
              </a:ext>
            </a:extLst>
          </p:cNvPr>
          <p:cNvSpPr txBox="1"/>
          <p:nvPr/>
        </p:nvSpPr>
        <p:spPr>
          <a:xfrm>
            <a:off x="1143103" y="2080355"/>
            <a:ext cx="65205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Time-domain</a:t>
            </a:r>
            <a:r>
              <a:rPr lang="en-US" altLang="zh-CN" sz="2000" dirty="0">
                <a:latin typeface="Helvetica" panose="020B0604020202020204" pitchFamily="34" charset="0"/>
                <a:cs typeface="Helvetica" panose="020B0604020202020204" pitchFamily="34" charset="0"/>
              </a:rPr>
              <a:t> evidence of the brain's phased responses</a:t>
            </a:r>
          </a:p>
          <a:p>
            <a:endParaRPr lang="en-US" altLang="zh-CN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altLang="zh-CN" sz="2000" dirty="0">
                <a:latin typeface="Helvetica" panose="020B0604020202020204" pitchFamily="34" charset="0"/>
                <a:cs typeface="Helvetica" panose="020B0604020202020204" pitchFamily="34" charset="0"/>
              </a:rPr>
              <a:t>by Fixation-Related Potentials (FRP) analysis</a:t>
            </a:r>
            <a:endParaRPr lang="zh-CN" alt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052F0CD-65E3-3100-B4B9-84F322608E65}"/>
              </a:ext>
            </a:extLst>
          </p:cNvPr>
          <p:cNvSpPr txBox="1"/>
          <p:nvPr/>
        </p:nvSpPr>
        <p:spPr>
          <a:xfrm>
            <a:off x="2262732" y="5775086"/>
            <a:ext cx="8744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Helvetica" panose="020B0604020202020204" pitchFamily="34" charset="0"/>
                <a:cs typeface="Helvetica" panose="020B0604020202020204" pitchFamily="34" charset="0"/>
              </a:rPr>
              <a:t>PPC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D9C7D83-EC51-775D-2887-5816A3EE7566}"/>
              </a:ext>
            </a:extLst>
          </p:cNvPr>
          <p:cNvSpPr txBox="1"/>
          <p:nvPr/>
        </p:nvSpPr>
        <p:spPr>
          <a:xfrm>
            <a:off x="5497875" y="5756719"/>
            <a:ext cx="1412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MT, V2, V3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DC84635-7A3B-F006-30C0-C1990BECF9F0}"/>
              </a:ext>
            </a:extLst>
          </p:cNvPr>
          <p:cNvSpPr txBox="1"/>
          <p:nvPr/>
        </p:nvSpPr>
        <p:spPr>
          <a:xfrm>
            <a:off x="9218657" y="5759420"/>
            <a:ext cx="1412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PFC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5609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2F472-C89C-CD4F-97EC-192BECD75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" name="直接箭头连接符 136">
            <a:extLst>
              <a:ext uri="{FF2B5EF4-FFF2-40B4-BE49-F238E27FC236}">
                <a16:creationId xmlns:a16="http://schemas.microsoft.com/office/drawing/2014/main" id="{47899661-8640-4607-106C-30410AC2965A}"/>
              </a:ext>
            </a:extLst>
          </p:cNvPr>
          <p:cNvCxnSpPr/>
          <p:nvPr/>
        </p:nvCxnSpPr>
        <p:spPr>
          <a:xfrm>
            <a:off x="-1905000" y="187465"/>
            <a:ext cx="0" cy="41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41">
            <a:extLst>
              <a:ext uri="{FF2B5EF4-FFF2-40B4-BE49-F238E27FC236}">
                <a16:creationId xmlns:a16="http://schemas.microsoft.com/office/drawing/2014/main" id="{F42B0BC3-0B4C-81BA-0067-779F679FC624}"/>
              </a:ext>
            </a:extLst>
          </p:cNvPr>
          <p:cNvSpPr txBox="1"/>
          <p:nvPr/>
        </p:nvSpPr>
        <p:spPr>
          <a:xfrm>
            <a:off x="1857474" y="215350"/>
            <a:ext cx="9349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r>
              <a:rPr lang="zh-CN" altLang="en-US" sz="3600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面向目标探测的脑机融合技术与应用</a:t>
            </a:r>
          </a:p>
        </p:txBody>
      </p:sp>
      <p:sp>
        <p:nvSpPr>
          <p:cNvPr id="5" name="矩形 7">
            <a:extLst>
              <a:ext uri="{FF2B5EF4-FFF2-40B4-BE49-F238E27FC236}">
                <a16:creationId xmlns:a16="http://schemas.microsoft.com/office/drawing/2014/main" id="{7193DB33-F03E-9EA6-D048-F6A87A809FCE}"/>
              </a:ext>
            </a:extLst>
          </p:cNvPr>
          <p:cNvSpPr/>
          <p:nvPr/>
        </p:nvSpPr>
        <p:spPr>
          <a:xfrm>
            <a:off x="263352" y="935251"/>
            <a:ext cx="104013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BE94820-97DD-BA04-F611-EDE417946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511" y="25978"/>
            <a:ext cx="1224136" cy="12241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D8086F0-516E-4911-3C0A-379281877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78"/>
            <a:ext cx="3133725" cy="8763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A7F67A2-528C-E818-A497-5621C6B0428A}"/>
              </a:ext>
            </a:extLst>
          </p:cNvPr>
          <p:cNvSpPr txBox="1">
            <a:spLocks/>
          </p:cNvSpPr>
          <p:nvPr/>
        </p:nvSpPr>
        <p:spPr>
          <a:xfrm>
            <a:off x="2855639" y="262589"/>
            <a:ext cx="8108693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Brain-inspired EEG-based Video Target Detection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0BC05C0-0A6B-22F8-B40C-D1410EDC86D3}"/>
              </a:ext>
            </a:extLst>
          </p:cNvPr>
          <p:cNvSpPr txBox="1"/>
          <p:nvPr/>
        </p:nvSpPr>
        <p:spPr>
          <a:xfrm>
            <a:off x="6857999" y="6126051"/>
            <a:ext cx="533400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100" i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Expert Systems with Applications </a:t>
            </a:r>
          </a:p>
          <a:p>
            <a:pPr algn="r"/>
            <a:r>
              <a:rPr lang="en-US" altLang="zh-CN" sz="1100" b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Brain-Inspired Deep Learning Model for EEG-Based Low-Quality Video Target Detection with Phased Encoding and Aligned Fusion</a:t>
            </a:r>
          </a:p>
          <a:p>
            <a:pPr algn="r"/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D Wang</a:t>
            </a:r>
            <a:r>
              <a:rPr lang="en-US" altLang="zh-CN" sz="1100" b="1" kern="1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et al.</a:t>
            </a:r>
            <a:endParaRPr lang="en-US" altLang="zh-CN" sz="1100" kern="100" dirty="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r"/>
            <a:endParaRPr lang="zh-CN" alt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D60E363-1AB3-B30D-CF2E-F9482AEA6BF0}"/>
              </a:ext>
            </a:extLst>
          </p:cNvPr>
          <p:cNvSpPr txBox="1"/>
          <p:nvPr/>
        </p:nvSpPr>
        <p:spPr>
          <a:xfrm>
            <a:off x="431527" y="1145483"/>
            <a:ext cx="47754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4. Results and Discussion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25A6E27-F7DB-4D64-C8A2-84A450E71D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9681" y="1024589"/>
            <a:ext cx="2396910" cy="223153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12EC2135-FC50-128B-7051-034FE55449B2}"/>
              </a:ext>
            </a:extLst>
          </p:cNvPr>
          <p:cNvSpPr txBox="1"/>
          <p:nvPr/>
        </p:nvSpPr>
        <p:spPr>
          <a:xfrm>
            <a:off x="1143102" y="2080355"/>
            <a:ext cx="72243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Frequency-domain</a:t>
            </a:r>
            <a:r>
              <a:rPr lang="en-US" altLang="zh-CN" sz="2000" dirty="0">
                <a:latin typeface="Helvetica" panose="020B0604020202020204" pitchFamily="34" charset="0"/>
                <a:cs typeface="Helvetica" panose="020B0604020202020204" pitchFamily="34" charset="0"/>
              </a:rPr>
              <a:t> evidence of the brain's phased responses</a:t>
            </a:r>
          </a:p>
          <a:p>
            <a:endParaRPr lang="en-US" altLang="zh-CN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altLang="zh-CN" sz="2000" dirty="0">
                <a:latin typeface="Helvetica" panose="020B0604020202020204" pitchFamily="34" charset="0"/>
                <a:cs typeface="Helvetica" panose="020B0604020202020204" pitchFamily="34" charset="0"/>
              </a:rPr>
              <a:t>by Fixation-Related Spectral Perturbation (FRSP) analysis</a:t>
            </a:r>
            <a:endParaRPr lang="zh-CN" alt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76AF4C3-C8E0-53BA-0C55-A959ED5ACBCD}"/>
              </a:ext>
            </a:extLst>
          </p:cNvPr>
          <p:cNvSpPr txBox="1"/>
          <p:nvPr/>
        </p:nvSpPr>
        <p:spPr>
          <a:xfrm>
            <a:off x="2262732" y="5775086"/>
            <a:ext cx="8744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Helvetica" panose="020B0604020202020204" pitchFamily="34" charset="0"/>
                <a:cs typeface="Helvetica" panose="020B0604020202020204" pitchFamily="34" charset="0"/>
              </a:rPr>
              <a:t>PPC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A4F9A18-0FD9-CE02-2DA2-377D3E79A4BE}"/>
              </a:ext>
            </a:extLst>
          </p:cNvPr>
          <p:cNvSpPr txBox="1"/>
          <p:nvPr/>
        </p:nvSpPr>
        <p:spPr>
          <a:xfrm>
            <a:off x="5374838" y="5680661"/>
            <a:ext cx="1412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MT, V2, V3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2A04CBE-2E61-3AB2-E9FA-CDF0EEBB1502}"/>
              </a:ext>
            </a:extLst>
          </p:cNvPr>
          <p:cNvSpPr txBox="1"/>
          <p:nvPr/>
        </p:nvSpPr>
        <p:spPr>
          <a:xfrm>
            <a:off x="9252542" y="5648745"/>
            <a:ext cx="1412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PFC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6F231DC-67E5-A396-A3BA-B07BFCBD04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751" y="3330499"/>
            <a:ext cx="10686284" cy="234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4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16256-3D0C-EB6A-1F19-5758E8ECA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" name="直接箭头连接符 136">
            <a:extLst>
              <a:ext uri="{FF2B5EF4-FFF2-40B4-BE49-F238E27FC236}">
                <a16:creationId xmlns:a16="http://schemas.microsoft.com/office/drawing/2014/main" id="{C2FA4158-A043-586B-CE3E-D427B32575BF}"/>
              </a:ext>
            </a:extLst>
          </p:cNvPr>
          <p:cNvCxnSpPr/>
          <p:nvPr/>
        </p:nvCxnSpPr>
        <p:spPr>
          <a:xfrm>
            <a:off x="-1905000" y="187465"/>
            <a:ext cx="0" cy="41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41">
            <a:extLst>
              <a:ext uri="{FF2B5EF4-FFF2-40B4-BE49-F238E27FC236}">
                <a16:creationId xmlns:a16="http://schemas.microsoft.com/office/drawing/2014/main" id="{D114EC54-BDE4-00B5-8922-758C9FBF042A}"/>
              </a:ext>
            </a:extLst>
          </p:cNvPr>
          <p:cNvSpPr txBox="1"/>
          <p:nvPr/>
        </p:nvSpPr>
        <p:spPr>
          <a:xfrm>
            <a:off x="1857474" y="215350"/>
            <a:ext cx="9349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r>
              <a:rPr lang="zh-CN" altLang="en-US" sz="3600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面向目标探测的脑机融合技术与应用</a:t>
            </a:r>
          </a:p>
        </p:txBody>
      </p:sp>
      <p:sp>
        <p:nvSpPr>
          <p:cNvPr id="5" name="矩形 7">
            <a:extLst>
              <a:ext uri="{FF2B5EF4-FFF2-40B4-BE49-F238E27FC236}">
                <a16:creationId xmlns:a16="http://schemas.microsoft.com/office/drawing/2014/main" id="{5454C896-4035-11A2-9372-23AC50570EB4}"/>
              </a:ext>
            </a:extLst>
          </p:cNvPr>
          <p:cNvSpPr/>
          <p:nvPr/>
        </p:nvSpPr>
        <p:spPr>
          <a:xfrm>
            <a:off x="263352" y="935251"/>
            <a:ext cx="104013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2B2C804-030A-ADF3-22D4-C22FBF54B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511" y="25978"/>
            <a:ext cx="1224136" cy="12241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AF466-94A6-31AB-2DAE-73DD14344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78"/>
            <a:ext cx="3133725" cy="8763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092421D-E051-A17E-F26E-C81ECAF1E774}"/>
              </a:ext>
            </a:extLst>
          </p:cNvPr>
          <p:cNvSpPr txBox="1">
            <a:spLocks/>
          </p:cNvSpPr>
          <p:nvPr/>
        </p:nvSpPr>
        <p:spPr>
          <a:xfrm>
            <a:off x="2855639" y="262589"/>
            <a:ext cx="8108693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Brain-inspired EEG-based Video Target Detection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E2D5EE5-717E-C749-EF19-BD6508FD3875}"/>
              </a:ext>
            </a:extLst>
          </p:cNvPr>
          <p:cNvSpPr txBox="1"/>
          <p:nvPr/>
        </p:nvSpPr>
        <p:spPr>
          <a:xfrm>
            <a:off x="6857999" y="6126051"/>
            <a:ext cx="533400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100" i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Expert Systems with Applications </a:t>
            </a:r>
          </a:p>
          <a:p>
            <a:pPr algn="r"/>
            <a:r>
              <a:rPr lang="en-US" altLang="zh-CN" sz="1100" b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Brain-Inspired Deep Learning Model for EEG-Based Low-Quality Video Target Detection with Phased Encoding and Aligned Fusion</a:t>
            </a:r>
          </a:p>
          <a:p>
            <a:pPr algn="r"/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D Wang</a:t>
            </a:r>
            <a:r>
              <a:rPr lang="en-US" altLang="zh-CN" sz="1100" b="1" kern="1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et al.</a:t>
            </a:r>
            <a:endParaRPr lang="en-US" altLang="zh-CN" sz="1100" kern="100" dirty="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r"/>
            <a:endParaRPr lang="zh-CN" alt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A6C2647-C008-A9EF-4D23-ACE318B14336}"/>
              </a:ext>
            </a:extLst>
          </p:cNvPr>
          <p:cNvSpPr txBox="1"/>
          <p:nvPr/>
        </p:nvSpPr>
        <p:spPr>
          <a:xfrm>
            <a:off x="431527" y="1145483"/>
            <a:ext cx="47754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4. Results and Discussion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FB29F46-6FE0-F64A-279C-68941B105660}"/>
              </a:ext>
            </a:extLst>
          </p:cNvPr>
          <p:cNvSpPr txBox="1"/>
          <p:nvPr/>
        </p:nvSpPr>
        <p:spPr>
          <a:xfrm>
            <a:off x="2920173" y="1787879"/>
            <a:ext cx="72243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Helvetica" panose="020B0604020202020204" pitchFamily="34" charset="0"/>
                <a:cs typeface="Helvetica" panose="020B0604020202020204" pitchFamily="34" charset="0"/>
              </a:rPr>
              <a:t>t-SNE visualization of model features in different stages </a:t>
            </a:r>
            <a:endParaRPr lang="zh-CN" alt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DE112C9-B590-0DF7-7DED-3174A052EF4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1487"/>
          <a:stretch>
            <a:fillRect/>
          </a:stretch>
        </p:blipFill>
        <p:spPr>
          <a:xfrm>
            <a:off x="299606" y="2413514"/>
            <a:ext cx="11592788" cy="291596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390C0D6-E1A4-D82C-1C9E-661BA897EAC1}"/>
              </a:ext>
            </a:extLst>
          </p:cNvPr>
          <p:cNvSpPr txBox="1"/>
          <p:nvPr/>
        </p:nvSpPr>
        <p:spPr>
          <a:xfrm>
            <a:off x="1311507" y="5354951"/>
            <a:ext cx="23206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Helvetica" panose="020B0604020202020204" pitchFamily="34" charset="0"/>
                <a:cs typeface="Helvetica" panose="020B0604020202020204" pitchFamily="34" charset="0"/>
              </a:rPr>
              <a:t>separate encoding</a:t>
            </a:r>
            <a:endParaRPr lang="zh-CN" alt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746C8B8-3CC8-8191-BF1A-04D0DBAFA526}"/>
              </a:ext>
            </a:extLst>
          </p:cNvPr>
          <p:cNvSpPr txBox="1"/>
          <p:nvPr/>
        </p:nvSpPr>
        <p:spPr>
          <a:xfrm>
            <a:off x="5600617" y="5354951"/>
            <a:ext cx="23206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Helvetica" panose="020B0604020202020204" pitchFamily="34" charset="0"/>
                <a:cs typeface="Helvetica" panose="020B0604020202020204" pitchFamily="34" charset="0"/>
              </a:rPr>
              <a:t>alignment</a:t>
            </a:r>
            <a:endParaRPr lang="zh-CN" alt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1B369DB-4081-4B58-C380-DFFCB475A71B}"/>
              </a:ext>
            </a:extLst>
          </p:cNvPr>
          <p:cNvSpPr txBox="1"/>
          <p:nvPr/>
        </p:nvSpPr>
        <p:spPr>
          <a:xfrm>
            <a:off x="9720146" y="5329481"/>
            <a:ext cx="11603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Helvetica" panose="020B0604020202020204" pitchFamily="34" charset="0"/>
                <a:cs typeface="Helvetica" panose="020B0604020202020204" pitchFamily="34" charset="0"/>
              </a:rPr>
              <a:t>fusion</a:t>
            </a:r>
            <a:endParaRPr lang="zh-CN" alt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966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9A075-0399-C23E-3A2C-D2566A6AF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" name="直接箭头连接符 136">
            <a:extLst>
              <a:ext uri="{FF2B5EF4-FFF2-40B4-BE49-F238E27FC236}">
                <a16:creationId xmlns:a16="http://schemas.microsoft.com/office/drawing/2014/main" id="{0E73FBBF-0A70-FB8E-AFAD-7613DCE4DBD2}"/>
              </a:ext>
            </a:extLst>
          </p:cNvPr>
          <p:cNvCxnSpPr/>
          <p:nvPr/>
        </p:nvCxnSpPr>
        <p:spPr>
          <a:xfrm>
            <a:off x="-1905000" y="187465"/>
            <a:ext cx="0" cy="41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41">
            <a:extLst>
              <a:ext uri="{FF2B5EF4-FFF2-40B4-BE49-F238E27FC236}">
                <a16:creationId xmlns:a16="http://schemas.microsoft.com/office/drawing/2014/main" id="{E9E8AD36-0E0D-4DDA-9C52-9D34794C99E1}"/>
              </a:ext>
            </a:extLst>
          </p:cNvPr>
          <p:cNvSpPr txBox="1"/>
          <p:nvPr/>
        </p:nvSpPr>
        <p:spPr>
          <a:xfrm>
            <a:off x="1857474" y="215350"/>
            <a:ext cx="9349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r>
              <a:rPr lang="zh-CN" altLang="en-US" sz="3600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面向目标探测的脑机融合技术与应用</a:t>
            </a:r>
          </a:p>
        </p:txBody>
      </p:sp>
      <p:sp>
        <p:nvSpPr>
          <p:cNvPr id="5" name="矩形 7">
            <a:extLst>
              <a:ext uri="{FF2B5EF4-FFF2-40B4-BE49-F238E27FC236}">
                <a16:creationId xmlns:a16="http://schemas.microsoft.com/office/drawing/2014/main" id="{11F38540-AE14-26ED-F9B5-9B5511DDC4B7}"/>
              </a:ext>
            </a:extLst>
          </p:cNvPr>
          <p:cNvSpPr/>
          <p:nvPr/>
        </p:nvSpPr>
        <p:spPr>
          <a:xfrm>
            <a:off x="263352" y="935251"/>
            <a:ext cx="104013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25C4DAB-70F7-6539-4E3A-B3425DE93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511" y="25978"/>
            <a:ext cx="1224136" cy="12241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90203C2-CDDB-7B27-26F0-5C2952150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78"/>
            <a:ext cx="3133725" cy="8763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29AED1F-F4C9-DCEE-32A7-C3D58A4F66A0}"/>
              </a:ext>
            </a:extLst>
          </p:cNvPr>
          <p:cNvSpPr txBox="1">
            <a:spLocks/>
          </p:cNvSpPr>
          <p:nvPr/>
        </p:nvSpPr>
        <p:spPr>
          <a:xfrm>
            <a:off x="2855639" y="262589"/>
            <a:ext cx="8108693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Brain-inspired EEG-based Video Target Detection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48F582E-4ADB-3EC4-D5BD-A7F788F7856A}"/>
              </a:ext>
            </a:extLst>
          </p:cNvPr>
          <p:cNvSpPr txBox="1"/>
          <p:nvPr/>
        </p:nvSpPr>
        <p:spPr>
          <a:xfrm>
            <a:off x="6857999" y="6126051"/>
            <a:ext cx="533400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100" i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Expert Systems with Applications </a:t>
            </a:r>
          </a:p>
          <a:p>
            <a:pPr algn="r"/>
            <a:r>
              <a:rPr lang="en-US" altLang="zh-CN" sz="1100" b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Brain-Inspired Deep Learning Model for EEG-Based Low-Quality Video Target Detection with Phased Encoding and Aligned Fusion</a:t>
            </a:r>
          </a:p>
          <a:p>
            <a:pPr algn="r"/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D Wang</a:t>
            </a:r>
            <a:r>
              <a:rPr lang="en-US" altLang="zh-CN" sz="1100" b="1" kern="1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et al.</a:t>
            </a:r>
            <a:endParaRPr lang="en-US" altLang="zh-CN" sz="1100" kern="100" dirty="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r"/>
            <a:endParaRPr lang="zh-CN" alt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252E217-452A-2FCD-55BE-83969B9767D2}"/>
              </a:ext>
            </a:extLst>
          </p:cNvPr>
          <p:cNvSpPr txBox="1"/>
          <p:nvPr/>
        </p:nvSpPr>
        <p:spPr>
          <a:xfrm>
            <a:off x="431527" y="1145483"/>
            <a:ext cx="47754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4. Results and Discussion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48705E2-6CF0-FBE1-AA10-A33DAEB077B2}"/>
              </a:ext>
            </a:extLst>
          </p:cNvPr>
          <p:cNvSpPr txBox="1"/>
          <p:nvPr/>
        </p:nvSpPr>
        <p:spPr>
          <a:xfrm>
            <a:off x="2683796" y="1619653"/>
            <a:ext cx="74157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Helvetica" panose="020B0604020202020204" pitchFamily="34" charset="0"/>
                <a:cs typeface="Helvetica" panose="020B0604020202020204" pitchFamily="34" charset="0"/>
              </a:rPr>
              <a:t>Comparison results with the baseline model (with ICA)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509B00D-5181-8A38-04A9-6B8A7776D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999" y="2032269"/>
            <a:ext cx="8483601" cy="424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51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8E00C-BA34-8D99-605D-BD59B2830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" name="直接箭头连接符 136">
            <a:extLst>
              <a:ext uri="{FF2B5EF4-FFF2-40B4-BE49-F238E27FC236}">
                <a16:creationId xmlns:a16="http://schemas.microsoft.com/office/drawing/2014/main" id="{E17B76BD-3EA0-C604-0F63-537ACA2B0C76}"/>
              </a:ext>
            </a:extLst>
          </p:cNvPr>
          <p:cNvCxnSpPr/>
          <p:nvPr/>
        </p:nvCxnSpPr>
        <p:spPr>
          <a:xfrm>
            <a:off x="-1905000" y="187465"/>
            <a:ext cx="0" cy="41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41">
            <a:extLst>
              <a:ext uri="{FF2B5EF4-FFF2-40B4-BE49-F238E27FC236}">
                <a16:creationId xmlns:a16="http://schemas.microsoft.com/office/drawing/2014/main" id="{2786E982-1E81-76F0-F8CA-178C05513E3D}"/>
              </a:ext>
            </a:extLst>
          </p:cNvPr>
          <p:cNvSpPr txBox="1"/>
          <p:nvPr/>
        </p:nvSpPr>
        <p:spPr>
          <a:xfrm>
            <a:off x="1857474" y="215350"/>
            <a:ext cx="9349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r>
              <a:rPr lang="zh-CN" altLang="en-US" sz="3600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面向目标探测的脑机融合技术与应用</a:t>
            </a:r>
          </a:p>
        </p:txBody>
      </p:sp>
      <p:sp>
        <p:nvSpPr>
          <p:cNvPr id="5" name="矩形 7">
            <a:extLst>
              <a:ext uri="{FF2B5EF4-FFF2-40B4-BE49-F238E27FC236}">
                <a16:creationId xmlns:a16="http://schemas.microsoft.com/office/drawing/2014/main" id="{5902FD52-3DBA-CDCF-7BFC-60D7D6A5C779}"/>
              </a:ext>
            </a:extLst>
          </p:cNvPr>
          <p:cNvSpPr/>
          <p:nvPr/>
        </p:nvSpPr>
        <p:spPr>
          <a:xfrm>
            <a:off x="263352" y="935251"/>
            <a:ext cx="104013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BE6CC73-C4EC-4C28-794D-B5CB197D2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511" y="25978"/>
            <a:ext cx="1224136" cy="12241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FD7ABB7-C35B-27CE-7D1F-C426F94A2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78"/>
            <a:ext cx="3133725" cy="8763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2F92B8C-593D-B2D2-09C3-F9B08DCAF356}"/>
              </a:ext>
            </a:extLst>
          </p:cNvPr>
          <p:cNvSpPr txBox="1">
            <a:spLocks/>
          </p:cNvSpPr>
          <p:nvPr/>
        </p:nvSpPr>
        <p:spPr>
          <a:xfrm>
            <a:off x="2855639" y="262589"/>
            <a:ext cx="8108693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Brain-inspired EEG-based Video Target Detection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C1BC801-1711-8517-22C7-FE89E1DEB150}"/>
              </a:ext>
            </a:extLst>
          </p:cNvPr>
          <p:cNvSpPr txBox="1"/>
          <p:nvPr/>
        </p:nvSpPr>
        <p:spPr>
          <a:xfrm>
            <a:off x="6857999" y="6126051"/>
            <a:ext cx="533400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100" i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Expert Systems with Applications </a:t>
            </a:r>
          </a:p>
          <a:p>
            <a:pPr algn="r"/>
            <a:r>
              <a:rPr lang="en-US" altLang="zh-CN" sz="1100" b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Brain-Inspired Deep Learning Model for EEG-Based Low-Quality Video Target Detection with Phased Encoding and Aligned Fusion</a:t>
            </a:r>
          </a:p>
          <a:p>
            <a:pPr algn="r"/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D Wang</a:t>
            </a:r>
            <a:r>
              <a:rPr lang="en-US" altLang="zh-CN" sz="1100" b="1" kern="1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et al.</a:t>
            </a:r>
            <a:endParaRPr lang="en-US" altLang="zh-CN" sz="1100" kern="100" dirty="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r"/>
            <a:endParaRPr lang="zh-CN" alt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A72230D-BF30-7FA6-AFEC-176E7AA66C9B}"/>
              </a:ext>
            </a:extLst>
          </p:cNvPr>
          <p:cNvSpPr txBox="1"/>
          <p:nvPr/>
        </p:nvSpPr>
        <p:spPr>
          <a:xfrm>
            <a:off x="431527" y="1145483"/>
            <a:ext cx="47754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4. Results and Discussion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D8D71DC-C4BA-69C9-74D9-588350803E87}"/>
              </a:ext>
            </a:extLst>
          </p:cNvPr>
          <p:cNvSpPr txBox="1"/>
          <p:nvPr/>
        </p:nvSpPr>
        <p:spPr>
          <a:xfrm>
            <a:off x="2683796" y="1619653"/>
            <a:ext cx="74157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Helvetica" panose="020B0604020202020204" pitchFamily="34" charset="0"/>
                <a:cs typeface="Helvetica" panose="020B0604020202020204" pitchFamily="34" charset="0"/>
              </a:rPr>
              <a:t>Comparison results with the baseline model (without ICA)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22E96DA-57BC-E117-4E65-69C44B4DA4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138" y="2010063"/>
            <a:ext cx="8483601" cy="424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36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F0082-2AFA-9F3E-254D-EC36E3D2A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" name="直接箭头连接符 136">
            <a:extLst>
              <a:ext uri="{FF2B5EF4-FFF2-40B4-BE49-F238E27FC236}">
                <a16:creationId xmlns:a16="http://schemas.microsoft.com/office/drawing/2014/main" id="{904D4866-9F02-823C-E568-0934E1110633}"/>
              </a:ext>
            </a:extLst>
          </p:cNvPr>
          <p:cNvCxnSpPr>
            <a:cxnSpLocks/>
          </p:cNvCxnSpPr>
          <p:nvPr/>
        </p:nvCxnSpPr>
        <p:spPr>
          <a:xfrm>
            <a:off x="-1905000" y="187465"/>
            <a:ext cx="0" cy="41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41">
            <a:extLst>
              <a:ext uri="{FF2B5EF4-FFF2-40B4-BE49-F238E27FC236}">
                <a16:creationId xmlns:a16="http://schemas.microsoft.com/office/drawing/2014/main" id="{8BC8E0B5-42C5-B6C0-0362-6CD9E8E75F24}"/>
              </a:ext>
            </a:extLst>
          </p:cNvPr>
          <p:cNvSpPr txBox="1"/>
          <p:nvPr/>
        </p:nvSpPr>
        <p:spPr>
          <a:xfrm>
            <a:off x="1857474" y="215350"/>
            <a:ext cx="9657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r>
              <a:rPr lang="zh-CN" altLang="en-US" sz="3600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面向目标探测的脑机融合技术与应用</a:t>
            </a:r>
          </a:p>
        </p:txBody>
      </p:sp>
      <p:sp>
        <p:nvSpPr>
          <p:cNvPr id="5" name="矩形 7">
            <a:extLst>
              <a:ext uri="{FF2B5EF4-FFF2-40B4-BE49-F238E27FC236}">
                <a16:creationId xmlns:a16="http://schemas.microsoft.com/office/drawing/2014/main" id="{3663BC1F-8D8D-4066-0440-B07C6830C75D}"/>
              </a:ext>
            </a:extLst>
          </p:cNvPr>
          <p:cNvSpPr/>
          <p:nvPr/>
        </p:nvSpPr>
        <p:spPr>
          <a:xfrm>
            <a:off x="263351" y="935251"/>
            <a:ext cx="10743195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4A08B0D-72F1-E027-1F02-E323BBCAF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511" y="25978"/>
            <a:ext cx="1264374" cy="12241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6D45AD-EBFE-4F2C-BF18-63A7A6903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78"/>
            <a:ext cx="3236732" cy="8763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3B0570E-1F44-4895-73D7-F426607792FD}"/>
              </a:ext>
            </a:extLst>
          </p:cNvPr>
          <p:cNvSpPr txBox="1">
            <a:spLocks/>
          </p:cNvSpPr>
          <p:nvPr/>
        </p:nvSpPr>
        <p:spPr>
          <a:xfrm>
            <a:off x="2855639" y="262589"/>
            <a:ext cx="8032493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Brain-inspired EEG-based Video Target Detection</a:t>
            </a: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187BC880-2EE8-7158-1B65-665F8EDB9595}"/>
              </a:ext>
            </a:extLst>
          </p:cNvPr>
          <p:cNvSpPr txBox="1">
            <a:spLocks/>
          </p:cNvSpPr>
          <p:nvPr/>
        </p:nvSpPr>
        <p:spPr>
          <a:xfrm>
            <a:off x="3749264" y="1677861"/>
            <a:ext cx="8032493" cy="4049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AutoNum type="arabicPeriod"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Introduction</a:t>
            </a:r>
          </a:p>
          <a:p>
            <a:pPr marL="514350" indent="-514350">
              <a:buAutoNum type="arabicPeriod"/>
            </a:pPr>
            <a:endParaRPr lang="en-US" altLang="zh-CN" sz="3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Method</a:t>
            </a:r>
          </a:p>
          <a:p>
            <a:pPr marL="514350" indent="-514350">
              <a:buAutoNum type="arabicPeriod"/>
            </a:pPr>
            <a:endParaRPr lang="en-US" altLang="zh-CN" sz="3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Experiments</a:t>
            </a:r>
          </a:p>
          <a:p>
            <a:pPr marL="514350" indent="-514350">
              <a:buAutoNum type="arabicPeriod"/>
            </a:pPr>
            <a:endParaRPr lang="en-US" altLang="zh-CN" sz="3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Results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436129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7B988-12D8-D6E6-2CE1-F35C73402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" name="直接箭头连接符 136">
            <a:extLst>
              <a:ext uri="{FF2B5EF4-FFF2-40B4-BE49-F238E27FC236}">
                <a16:creationId xmlns:a16="http://schemas.microsoft.com/office/drawing/2014/main" id="{690DCFDA-7DCF-3892-15B7-58EB027FA828}"/>
              </a:ext>
            </a:extLst>
          </p:cNvPr>
          <p:cNvCxnSpPr/>
          <p:nvPr/>
        </p:nvCxnSpPr>
        <p:spPr>
          <a:xfrm>
            <a:off x="-1905000" y="187465"/>
            <a:ext cx="0" cy="41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41">
            <a:extLst>
              <a:ext uri="{FF2B5EF4-FFF2-40B4-BE49-F238E27FC236}">
                <a16:creationId xmlns:a16="http://schemas.microsoft.com/office/drawing/2014/main" id="{65AC467B-EACE-2651-B37C-FB5BA1E45E6E}"/>
              </a:ext>
            </a:extLst>
          </p:cNvPr>
          <p:cNvSpPr txBox="1"/>
          <p:nvPr/>
        </p:nvSpPr>
        <p:spPr>
          <a:xfrm>
            <a:off x="1857474" y="215350"/>
            <a:ext cx="9349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r>
              <a:rPr lang="zh-CN" altLang="en-US" sz="3600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面向目标探测的脑机融合技术与应用</a:t>
            </a:r>
          </a:p>
        </p:txBody>
      </p:sp>
      <p:sp>
        <p:nvSpPr>
          <p:cNvPr id="5" name="矩形 7">
            <a:extLst>
              <a:ext uri="{FF2B5EF4-FFF2-40B4-BE49-F238E27FC236}">
                <a16:creationId xmlns:a16="http://schemas.microsoft.com/office/drawing/2014/main" id="{2C5C9C4B-8A39-355E-844D-8734EAC95C47}"/>
              </a:ext>
            </a:extLst>
          </p:cNvPr>
          <p:cNvSpPr/>
          <p:nvPr/>
        </p:nvSpPr>
        <p:spPr>
          <a:xfrm>
            <a:off x="263352" y="935251"/>
            <a:ext cx="104013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0387D4F-91B1-9A5B-0642-D7041BFF6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511" y="25978"/>
            <a:ext cx="1224136" cy="12241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35C9CF-0DF3-3415-00B1-1516E57FB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78"/>
            <a:ext cx="3133725" cy="8763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4170C27-8D83-5EF3-CE2B-7590E210DD58}"/>
              </a:ext>
            </a:extLst>
          </p:cNvPr>
          <p:cNvSpPr txBox="1">
            <a:spLocks/>
          </p:cNvSpPr>
          <p:nvPr/>
        </p:nvSpPr>
        <p:spPr>
          <a:xfrm>
            <a:off x="2855639" y="262589"/>
            <a:ext cx="8108693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Brain-inspired EEG-based Video Target Detection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BBC09E6-0EE0-BF2F-F2B5-CD47D739BB0D}"/>
              </a:ext>
            </a:extLst>
          </p:cNvPr>
          <p:cNvSpPr txBox="1"/>
          <p:nvPr/>
        </p:nvSpPr>
        <p:spPr>
          <a:xfrm>
            <a:off x="6857999" y="6126051"/>
            <a:ext cx="533400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100" i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Expert Systems with Applications </a:t>
            </a:r>
          </a:p>
          <a:p>
            <a:pPr algn="r"/>
            <a:r>
              <a:rPr lang="en-US" altLang="zh-CN" sz="1100" b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Brain-Inspired Deep Learning Model for EEG-Based Low-Quality Video Target Detection with Phased Encoding and Aligned Fusion</a:t>
            </a:r>
          </a:p>
          <a:p>
            <a:pPr algn="r"/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D Wang</a:t>
            </a:r>
            <a:r>
              <a:rPr lang="en-US" altLang="zh-CN" sz="1100" b="1" kern="1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et al.</a:t>
            </a:r>
            <a:endParaRPr lang="en-US" altLang="zh-CN" sz="1100" kern="100" dirty="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r"/>
            <a:endParaRPr lang="zh-CN" alt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2EFAF03-8229-68E2-ADDC-6FA6AB084919}"/>
              </a:ext>
            </a:extLst>
          </p:cNvPr>
          <p:cNvSpPr txBox="1"/>
          <p:nvPr/>
        </p:nvSpPr>
        <p:spPr>
          <a:xfrm>
            <a:off x="431527" y="1145483"/>
            <a:ext cx="47754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4. Results and Discussion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2B5F4EF-3823-5F95-059E-D4598D58BCFB}"/>
              </a:ext>
            </a:extLst>
          </p:cNvPr>
          <p:cNvSpPr txBox="1"/>
          <p:nvPr/>
        </p:nvSpPr>
        <p:spPr>
          <a:xfrm>
            <a:off x="2567684" y="1619653"/>
            <a:ext cx="82805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Helvetica" panose="020B0604020202020204" pitchFamily="34" charset="0"/>
                <a:cs typeface="Helvetica" panose="020B0604020202020204" pitchFamily="34" charset="0"/>
              </a:rPr>
              <a:t>Comparison results with the baseline model (cognitive distraction)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79F808B-AB29-9932-3389-48E8B83E3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263" y="2032268"/>
            <a:ext cx="6659138" cy="428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59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CE48D-6A7C-2F37-2E9F-22FC81B0B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" name="直接箭头连接符 136">
            <a:extLst>
              <a:ext uri="{FF2B5EF4-FFF2-40B4-BE49-F238E27FC236}">
                <a16:creationId xmlns:a16="http://schemas.microsoft.com/office/drawing/2014/main" id="{71645B98-8A98-57B3-2219-4EA0BE8790E8}"/>
              </a:ext>
            </a:extLst>
          </p:cNvPr>
          <p:cNvCxnSpPr/>
          <p:nvPr/>
        </p:nvCxnSpPr>
        <p:spPr>
          <a:xfrm>
            <a:off x="-1905000" y="187465"/>
            <a:ext cx="0" cy="41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41">
            <a:extLst>
              <a:ext uri="{FF2B5EF4-FFF2-40B4-BE49-F238E27FC236}">
                <a16:creationId xmlns:a16="http://schemas.microsoft.com/office/drawing/2014/main" id="{CC3B5F0B-38C4-CB6B-E0CF-F5F15021EF3D}"/>
              </a:ext>
            </a:extLst>
          </p:cNvPr>
          <p:cNvSpPr txBox="1"/>
          <p:nvPr/>
        </p:nvSpPr>
        <p:spPr>
          <a:xfrm>
            <a:off x="1857474" y="215350"/>
            <a:ext cx="9349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r>
              <a:rPr lang="zh-CN" altLang="en-US" sz="3600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面向目标探测的脑机融合技术与应用</a:t>
            </a:r>
          </a:p>
        </p:txBody>
      </p:sp>
      <p:sp>
        <p:nvSpPr>
          <p:cNvPr id="5" name="矩形 7">
            <a:extLst>
              <a:ext uri="{FF2B5EF4-FFF2-40B4-BE49-F238E27FC236}">
                <a16:creationId xmlns:a16="http://schemas.microsoft.com/office/drawing/2014/main" id="{34A12F34-F6AF-66E4-6C15-076BD3835BF9}"/>
              </a:ext>
            </a:extLst>
          </p:cNvPr>
          <p:cNvSpPr/>
          <p:nvPr/>
        </p:nvSpPr>
        <p:spPr>
          <a:xfrm>
            <a:off x="263352" y="935251"/>
            <a:ext cx="104013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7CBE6EE-231D-5F04-2771-A0112CB3D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511" y="25978"/>
            <a:ext cx="1224136" cy="12241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92C87E3-CBC9-EC20-6C58-D1B18A6BE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78"/>
            <a:ext cx="3133725" cy="8763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58D279D-C48B-5EEB-57F8-42FA7F8A2375}"/>
              </a:ext>
            </a:extLst>
          </p:cNvPr>
          <p:cNvSpPr txBox="1">
            <a:spLocks/>
          </p:cNvSpPr>
          <p:nvPr/>
        </p:nvSpPr>
        <p:spPr>
          <a:xfrm>
            <a:off x="2855639" y="262589"/>
            <a:ext cx="8108693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Brain-inspired EEG-based Video Target Detection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FBAF426-5E16-911E-7810-B922B86B6785}"/>
              </a:ext>
            </a:extLst>
          </p:cNvPr>
          <p:cNvSpPr txBox="1"/>
          <p:nvPr/>
        </p:nvSpPr>
        <p:spPr>
          <a:xfrm>
            <a:off x="6857999" y="6126051"/>
            <a:ext cx="533400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100" i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Expert Systems with Applications </a:t>
            </a:r>
          </a:p>
          <a:p>
            <a:pPr algn="r"/>
            <a:r>
              <a:rPr lang="en-US" altLang="zh-CN" sz="1100" b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Brain-Inspired Deep Learning Model for EEG-Based Low-Quality Video Target Detection with Phased Encoding and Aligned Fusion</a:t>
            </a:r>
          </a:p>
          <a:p>
            <a:pPr algn="r"/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D Wang</a:t>
            </a:r>
            <a:r>
              <a:rPr lang="en-US" altLang="zh-CN" sz="1100" b="1" kern="1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et al.</a:t>
            </a:r>
            <a:endParaRPr lang="en-US" altLang="zh-CN" sz="1100" kern="100" dirty="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r"/>
            <a:endParaRPr lang="zh-CN" alt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8574B41-9D76-03DC-296A-EDF25B05487C}"/>
              </a:ext>
            </a:extLst>
          </p:cNvPr>
          <p:cNvSpPr txBox="1"/>
          <p:nvPr/>
        </p:nvSpPr>
        <p:spPr>
          <a:xfrm>
            <a:off x="431527" y="1145483"/>
            <a:ext cx="47754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4. Results and Discussion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828C37F-DE26-1101-2CE4-FE7FE2135B6C}"/>
              </a:ext>
            </a:extLst>
          </p:cNvPr>
          <p:cNvSpPr txBox="1"/>
          <p:nvPr/>
        </p:nvSpPr>
        <p:spPr>
          <a:xfrm>
            <a:off x="4958374" y="1619841"/>
            <a:ext cx="20889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Ablation Study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6DB377B-D4E4-E315-7CF9-549686F3ED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506" y="2754823"/>
            <a:ext cx="5583961" cy="242085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7738FD3-23C7-17FA-6F25-9F28C02B39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6099" y="2614190"/>
            <a:ext cx="5292395" cy="272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8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E9EC8-AF76-B7F2-6166-B9809A4B6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" name="直接箭头连接符 136">
            <a:extLst>
              <a:ext uri="{FF2B5EF4-FFF2-40B4-BE49-F238E27FC236}">
                <a16:creationId xmlns:a16="http://schemas.microsoft.com/office/drawing/2014/main" id="{06BEF4DC-BA75-9626-A547-19516B429ED6}"/>
              </a:ext>
            </a:extLst>
          </p:cNvPr>
          <p:cNvCxnSpPr/>
          <p:nvPr/>
        </p:nvCxnSpPr>
        <p:spPr>
          <a:xfrm>
            <a:off x="-1905000" y="187465"/>
            <a:ext cx="0" cy="41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41">
            <a:extLst>
              <a:ext uri="{FF2B5EF4-FFF2-40B4-BE49-F238E27FC236}">
                <a16:creationId xmlns:a16="http://schemas.microsoft.com/office/drawing/2014/main" id="{2CA9D5E7-05FA-EE20-DE10-D84893A42CC3}"/>
              </a:ext>
            </a:extLst>
          </p:cNvPr>
          <p:cNvSpPr txBox="1"/>
          <p:nvPr/>
        </p:nvSpPr>
        <p:spPr>
          <a:xfrm>
            <a:off x="1857474" y="215350"/>
            <a:ext cx="9349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r>
              <a:rPr lang="zh-CN" altLang="en-US" sz="3600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面向目标探测的脑机融合技术与应用</a:t>
            </a:r>
          </a:p>
        </p:txBody>
      </p:sp>
      <p:sp>
        <p:nvSpPr>
          <p:cNvPr id="5" name="矩形 7">
            <a:extLst>
              <a:ext uri="{FF2B5EF4-FFF2-40B4-BE49-F238E27FC236}">
                <a16:creationId xmlns:a16="http://schemas.microsoft.com/office/drawing/2014/main" id="{8E8BA307-C917-8387-8583-042D5ED037F4}"/>
              </a:ext>
            </a:extLst>
          </p:cNvPr>
          <p:cNvSpPr/>
          <p:nvPr/>
        </p:nvSpPr>
        <p:spPr>
          <a:xfrm>
            <a:off x="263352" y="935251"/>
            <a:ext cx="104013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4F84393-B195-D347-50F4-F6F24C147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511" y="25978"/>
            <a:ext cx="1224136" cy="12241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E1EFDEF-B956-5BB1-6C33-4D1BE58C4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78"/>
            <a:ext cx="3133725" cy="8763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4B29CEB-3640-6152-B0D4-C278AC5FAD33}"/>
              </a:ext>
            </a:extLst>
          </p:cNvPr>
          <p:cNvSpPr txBox="1">
            <a:spLocks/>
          </p:cNvSpPr>
          <p:nvPr/>
        </p:nvSpPr>
        <p:spPr>
          <a:xfrm>
            <a:off x="2855639" y="262589"/>
            <a:ext cx="8108693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Brain-inspired EEG-based Video Target Detection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96D53C8-B981-871C-F5BF-775A76A4A0E3}"/>
              </a:ext>
            </a:extLst>
          </p:cNvPr>
          <p:cNvSpPr txBox="1"/>
          <p:nvPr/>
        </p:nvSpPr>
        <p:spPr>
          <a:xfrm>
            <a:off x="6857999" y="6126051"/>
            <a:ext cx="533400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100" i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Expert Systems with Applications </a:t>
            </a:r>
          </a:p>
          <a:p>
            <a:pPr algn="r"/>
            <a:r>
              <a:rPr lang="en-US" altLang="zh-CN" sz="1100" b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Brain-Inspired Deep Learning Model for EEG-Based Low-Quality Video Target Detection with Phased Encoding and Aligned Fusion</a:t>
            </a:r>
          </a:p>
          <a:p>
            <a:pPr algn="r"/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D Wang</a:t>
            </a:r>
            <a:r>
              <a:rPr lang="en-US" altLang="zh-CN" sz="1100" b="1" kern="1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et al.</a:t>
            </a:r>
            <a:endParaRPr lang="en-US" altLang="zh-CN" sz="1100" kern="100" dirty="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r"/>
            <a:endParaRPr lang="zh-CN" alt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136CA93-97A8-D3ED-60C0-CC0532371236}"/>
              </a:ext>
            </a:extLst>
          </p:cNvPr>
          <p:cNvSpPr txBox="1"/>
          <p:nvPr/>
        </p:nvSpPr>
        <p:spPr>
          <a:xfrm>
            <a:off x="431527" y="1145483"/>
            <a:ext cx="47754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4. Results and Discussion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9C0D79B-4C69-9C40-2C8B-FA3A4D145B1A}"/>
              </a:ext>
            </a:extLst>
          </p:cNvPr>
          <p:cNvSpPr txBox="1"/>
          <p:nvPr/>
        </p:nvSpPr>
        <p:spPr>
          <a:xfrm>
            <a:off x="4958374" y="1619841"/>
            <a:ext cx="20889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Ablation Study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5170D6E-ADCE-EFBD-7414-87B364B36C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22" y="2905044"/>
            <a:ext cx="6164006" cy="265292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52B4FE-7D88-3355-87A7-B524C21EFD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5399" y="2623920"/>
            <a:ext cx="5461009" cy="327660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F92A052A-F82D-EE7A-F235-A864BFCD6E1C}"/>
              </a:ext>
            </a:extLst>
          </p:cNvPr>
          <p:cNvSpPr txBox="1"/>
          <p:nvPr/>
        </p:nvSpPr>
        <p:spPr>
          <a:xfrm>
            <a:off x="7703115" y="2223810"/>
            <a:ext cx="36437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Helvetica" panose="020B0604020202020204" pitchFamily="34" charset="0"/>
                <a:cs typeface="Helvetica" panose="020B0604020202020204" pitchFamily="34" charset="0"/>
              </a:rPr>
              <a:t>Different alignment loss</a:t>
            </a:r>
          </a:p>
        </p:txBody>
      </p:sp>
    </p:spTree>
    <p:extLst>
      <p:ext uri="{BB962C8B-B14F-4D97-AF65-F5344CB8AC3E}">
        <p14:creationId xmlns:p14="http://schemas.microsoft.com/office/powerpoint/2010/main" val="76630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ACE7E-A676-8C50-D099-087F32E90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" name="直接箭头连接符 136">
            <a:extLst>
              <a:ext uri="{FF2B5EF4-FFF2-40B4-BE49-F238E27FC236}">
                <a16:creationId xmlns:a16="http://schemas.microsoft.com/office/drawing/2014/main" id="{73C2CC18-7771-3F80-01F8-52BFCBB3F073}"/>
              </a:ext>
            </a:extLst>
          </p:cNvPr>
          <p:cNvCxnSpPr/>
          <p:nvPr/>
        </p:nvCxnSpPr>
        <p:spPr>
          <a:xfrm>
            <a:off x="-1905000" y="187465"/>
            <a:ext cx="0" cy="41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41">
            <a:extLst>
              <a:ext uri="{FF2B5EF4-FFF2-40B4-BE49-F238E27FC236}">
                <a16:creationId xmlns:a16="http://schemas.microsoft.com/office/drawing/2014/main" id="{29ABDDD0-FCF7-1D32-3523-FC1E8A78913E}"/>
              </a:ext>
            </a:extLst>
          </p:cNvPr>
          <p:cNvSpPr txBox="1"/>
          <p:nvPr/>
        </p:nvSpPr>
        <p:spPr>
          <a:xfrm>
            <a:off x="1857474" y="215350"/>
            <a:ext cx="9349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r>
              <a:rPr lang="zh-CN" altLang="en-US" sz="3600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面向目标探测的脑机融合技术与应用</a:t>
            </a:r>
          </a:p>
        </p:txBody>
      </p:sp>
      <p:sp>
        <p:nvSpPr>
          <p:cNvPr id="5" name="矩形 7">
            <a:extLst>
              <a:ext uri="{FF2B5EF4-FFF2-40B4-BE49-F238E27FC236}">
                <a16:creationId xmlns:a16="http://schemas.microsoft.com/office/drawing/2014/main" id="{5956A09D-216A-ECB5-6656-420D96E5A7A0}"/>
              </a:ext>
            </a:extLst>
          </p:cNvPr>
          <p:cNvSpPr/>
          <p:nvPr/>
        </p:nvSpPr>
        <p:spPr>
          <a:xfrm>
            <a:off x="263352" y="935251"/>
            <a:ext cx="104013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3815002-6204-490B-6768-77E2A8806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511" y="25978"/>
            <a:ext cx="1224136" cy="12241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3C94AF6-B4AE-A52E-3EB0-8F15BD448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78"/>
            <a:ext cx="3133725" cy="8763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4705865-2EC6-B464-14F7-93F51ECEEE83}"/>
              </a:ext>
            </a:extLst>
          </p:cNvPr>
          <p:cNvSpPr txBox="1">
            <a:spLocks/>
          </p:cNvSpPr>
          <p:nvPr/>
        </p:nvSpPr>
        <p:spPr>
          <a:xfrm>
            <a:off x="2855639" y="262589"/>
            <a:ext cx="8108693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Brain-inspired EEG-based Video Target Detection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B7F2CB0-0553-567F-C058-234BB2A9B981}"/>
              </a:ext>
            </a:extLst>
          </p:cNvPr>
          <p:cNvSpPr txBox="1"/>
          <p:nvPr/>
        </p:nvSpPr>
        <p:spPr>
          <a:xfrm>
            <a:off x="6857999" y="6126051"/>
            <a:ext cx="533400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100" i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Expert Systems with Applications </a:t>
            </a:r>
          </a:p>
          <a:p>
            <a:pPr algn="r"/>
            <a:r>
              <a:rPr lang="en-US" altLang="zh-CN" sz="1100" b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Brain-Inspired Deep Learning Model for EEG-Based Low-Quality Video Target Detection with Phased Encoding and Aligned Fusion</a:t>
            </a:r>
          </a:p>
          <a:p>
            <a:pPr algn="r"/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D Wang</a:t>
            </a:r>
            <a:r>
              <a:rPr lang="en-US" altLang="zh-CN" sz="1100" b="1" kern="1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et al.</a:t>
            </a:r>
            <a:endParaRPr lang="en-US" altLang="zh-CN" sz="1100" kern="100" dirty="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r"/>
            <a:endParaRPr lang="zh-CN" alt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77B37E9-610C-9A18-24CF-96442E1D7B0A}"/>
              </a:ext>
            </a:extLst>
          </p:cNvPr>
          <p:cNvSpPr txBox="1"/>
          <p:nvPr/>
        </p:nvSpPr>
        <p:spPr>
          <a:xfrm>
            <a:off x="431527" y="1145483"/>
            <a:ext cx="47754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4. Results and Discussion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455AB3C-C3C5-2791-5147-C25F1652152B}"/>
              </a:ext>
            </a:extLst>
          </p:cNvPr>
          <p:cNvSpPr txBox="1"/>
          <p:nvPr/>
        </p:nvSpPr>
        <p:spPr>
          <a:xfrm>
            <a:off x="4560440" y="1417718"/>
            <a:ext cx="32796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Pseudo-online test</a:t>
            </a:r>
          </a:p>
          <a:p>
            <a:pPr algn="ctr"/>
            <a:r>
              <a:rPr lang="en-US" altLang="zh-CN" sz="2000" dirty="0">
                <a:latin typeface="Helvetica" panose="020B0604020202020204" pitchFamily="34" charset="0"/>
                <a:cs typeface="Helvetica" panose="020B0604020202020204" pitchFamily="34" charset="0"/>
              </a:rPr>
              <a:t>(consecutive hit strategy)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12ADD42-0815-F5A0-C66A-A135D9805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959" y="2125604"/>
            <a:ext cx="8108693" cy="405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49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BD20C960-0854-40AC-B9F2-F6705AC87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7367" y="1800052"/>
            <a:ext cx="3284331" cy="35991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Thanks!</a:t>
            </a: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7CB9BE5D-13FE-41C5-8E08-1162107C533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887555" y="842737"/>
            <a:ext cx="7228246" cy="34232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-2286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Helvetica" panose="020B0604020202020204"/>
                <a:cs typeface="Helvetica" panose="020B0604020202020204"/>
              </a:rPr>
              <a:t>Deep Learning Model for EEG-Based Low-Quality Video Target Detection with Phased Encoding and Aligned Fusion</a:t>
            </a:r>
          </a:p>
          <a:p>
            <a:pPr marL="0" indent="-228600">
              <a:buFont typeface="Arial" panose="020B0604020202020204" pitchFamily="34" charset="0"/>
              <a:buChar char="•"/>
            </a:pPr>
            <a:endParaRPr lang="en-US" altLang="zh-CN" sz="2200" dirty="0">
              <a:latin typeface="Helvetica" panose="020B0604020202020204"/>
              <a:cs typeface="Helvetica" panose="020B0604020202020204"/>
            </a:endParaRPr>
          </a:p>
          <a:p>
            <a:pPr marL="0" indent="-2286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Helvetica" panose="020B0604020202020204"/>
                <a:cs typeface="Helvetica" panose="020B0604020202020204"/>
              </a:rPr>
              <a:t>Dehao Wang, </a:t>
            </a:r>
            <a:r>
              <a:rPr lang="en-US" altLang="zh-CN" sz="2200" dirty="0" err="1">
                <a:latin typeface="Helvetica" panose="020B0604020202020204"/>
                <a:cs typeface="Helvetica" panose="020B0604020202020204"/>
              </a:rPr>
              <a:t>Jianting</a:t>
            </a:r>
            <a:r>
              <a:rPr lang="en-US" altLang="zh-CN" sz="2200" dirty="0">
                <a:latin typeface="Helvetica" panose="020B0604020202020204"/>
                <a:cs typeface="Helvetica" panose="020B0604020202020204"/>
              </a:rPr>
              <a:t> Shi, Manyu Liu, Wenao Han, </a:t>
            </a:r>
            <a:r>
              <a:rPr lang="en-US" altLang="zh-CN" sz="2200" dirty="0" err="1">
                <a:latin typeface="Helvetica" panose="020B0604020202020204"/>
                <a:cs typeface="Helvetica" panose="020B0604020202020204"/>
              </a:rPr>
              <a:t>Luzheng</a:t>
            </a:r>
            <a:r>
              <a:rPr lang="en-US" altLang="zh-CN" sz="2200" dirty="0">
                <a:latin typeface="Helvetica" panose="020B0604020202020204"/>
                <a:cs typeface="Helvetica" panose="020B0604020202020204"/>
              </a:rPr>
              <a:t> Bi, </a:t>
            </a:r>
            <a:r>
              <a:rPr lang="en-US" altLang="zh-CN" sz="2200" dirty="0" err="1">
                <a:latin typeface="Helvetica" panose="020B0604020202020204"/>
                <a:cs typeface="Helvetica" panose="020B0604020202020204"/>
              </a:rPr>
              <a:t>Weijie</a:t>
            </a:r>
            <a:r>
              <a:rPr lang="en-US" altLang="zh-CN" sz="2200" dirty="0">
                <a:latin typeface="Helvetica" panose="020B0604020202020204"/>
                <a:cs typeface="Helvetica" panose="020B0604020202020204"/>
              </a:rPr>
              <a:t> Fei.</a:t>
            </a:r>
            <a:endParaRPr lang="en-US" altLang="zh-CN" sz="2200" baseline="30000" dirty="0">
              <a:latin typeface="Helvetica" panose="020B0604020202020204"/>
              <a:cs typeface="Helvetica" panose="020B0604020202020204"/>
            </a:endParaRPr>
          </a:p>
          <a:p>
            <a:pPr marL="0" indent="-228600">
              <a:buFont typeface="Arial" panose="020B0604020202020204" pitchFamily="34" charset="0"/>
              <a:buChar char="•"/>
            </a:pPr>
            <a:endParaRPr lang="en-US" altLang="zh-CN" sz="2200" baseline="30000" dirty="0">
              <a:latin typeface="Helvetica" panose="020B0604020202020204"/>
              <a:cs typeface="Helvetica" panose="020B0604020202020204"/>
            </a:endParaRPr>
          </a:p>
          <a:p>
            <a:pPr marL="0" indent="-2286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Helvetica" panose="020B0604020202020204"/>
                <a:cs typeface="Helvetica" panose="020B0604020202020204"/>
                <a:hlinkClick r:id="rId3"/>
              </a:rPr>
              <a:t>https://github.com/Wonder-How/PSAFNet </a:t>
            </a:r>
            <a:endParaRPr lang="en-US" altLang="zh-CN" sz="2200" dirty="0">
              <a:latin typeface="Helvetica" panose="020B0604020202020204"/>
              <a:cs typeface="Helvetica" panose="020B0604020202020204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49D8CC6-C59D-ACEF-106D-9D6F5103358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2609" y="-1"/>
            <a:ext cx="4702143" cy="6857999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75022846-02FE-FF1A-7D52-2CA44011D723}"/>
              </a:ext>
            </a:extLst>
          </p:cNvPr>
          <p:cNvSpPr txBox="1">
            <a:spLocks/>
          </p:cNvSpPr>
          <p:nvPr/>
        </p:nvSpPr>
        <p:spPr>
          <a:xfrm>
            <a:off x="1058448" y="1549838"/>
            <a:ext cx="3284331" cy="35991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</a:lstStyle>
          <a:p>
            <a:r>
              <a:rPr lang="en-US" altLang="zh-CN" sz="5400" b="1" dirty="0">
                <a:solidFill>
                  <a:schemeClr val="bg1"/>
                </a:solidFill>
                <a:latin typeface="+mj-lt"/>
                <a:cs typeface="+mj-cs"/>
              </a:rPr>
              <a:t>Thanks!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385BF69-B0A5-729B-3CE5-D9742D0D8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1092" y="4787163"/>
            <a:ext cx="1224136" cy="12241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B757060-36B8-0633-F66E-F0820DCB9B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3757" y="4641240"/>
            <a:ext cx="1615017" cy="151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03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FA0BF-85B4-7546-8FA8-03079EFD7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" name="直接箭头连接符 136">
            <a:extLst>
              <a:ext uri="{FF2B5EF4-FFF2-40B4-BE49-F238E27FC236}">
                <a16:creationId xmlns:a16="http://schemas.microsoft.com/office/drawing/2014/main" id="{97FA136E-895E-0B5F-41A0-3B18356EC7F9}"/>
              </a:ext>
            </a:extLst>
          </p:cNvPr>
          <p:cNvCxnSpPr/>
          <p:nvPr/>
        </p:nvCxnSpPr>
        <p:spPr>
          <a:xfrm>
            <a:off x="-1905000" y="187465"/>
            <a:ext cx="0" cy="41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41">
            <a:extLst>
              <a:ext uri="{FF2B5EF4-FFF2-40B4-BE49-F238E27FC236}">
                <a16:creationId xmlns:a16="http://schemas.microsoft.com/office/drawing/2014/main" id="{5196008F-D437-C009-00F5-C289A3FA3091}"/>
              </a:ext>
            </a:extLst>
          </p:cNvPr>
          <p:cNvSpPr txBox="1"/>
          <p:nvPr/>
        </p:nvSpPr>
        <p:spPr>
          <a:xfrm>
            <a:off x="1857474" y="215350"/>
            <a:ext cx="9708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r>
              <a:rPr lang="zh-CN" altLang="en-US" sz="3600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面向目标探测的脑机融合技术与应用</a:t>
            </a:r>
          </a:p>
        </p:txBody>
      </p:sp>
      <p:sp>
        <p:nvSpPr>
          <p:cNvPr id="5" name="矩形 7">
            <a:extLst>
              <a:ext uri="{FF2B5EF4-FFF2-40B4-BE49-F238E27FC236}">
                <a16:creationId xmlns:a16="http://schemas.microsoft.com/office/drawing/2014/main" id="{89D9606A-3913-4312-619B-F0E0A53B98D9}"/>
              </a:ext>
            </a:extLst>
          </p:cNvPr>
          <p:cNvSpPr/>
          <p:nvPr/>
        </p:nvSpPr>
        <p:spPr>
          <a:xfrm>
            <a:off x="263352" y="935251"/>
            <a:ext cx="10799816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75249B3-F8C1-A776-1CF6-0081E7FF6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511" y="25978"/>
            <a:ext cx="1271038" cy="12241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DC1BAB9-9033-FDDA-15C8-4785BC890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78"/>
            <a:ext cx="3253791" cy="8763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22AC9C9-C5A3-C2F2-8C92-BFCE7591F1F1}"/>
              </a:ext>
            </a:extLst>
          </p:cNvPr>
          <p:cNvSpPr txBox="1">
            <a:spLocks/>
          </p:cNvSpPr>
          <p:nvPr/>
        </p:nvSpPr>
        <p:spPr>
          <a:xfrm>
            <a:off x="2855639" y="262589"/>
            <a:ext cx="8074827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Brain-inspired EEG-based Video Target Detection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30FD136-4EF5-8888-126E-15DC03D0F8CD}"/>
              </a:ext>
            </a:extLst>
          </p:cNvPr>
          <p:cNvSpPr txBox="1"/>
          <p:nvPr/>
        </p:nvSpPr>
        <p:spPr>
          <a:xfrm>
            <a:off x="6711479" y="6126051"/>
            <a:ext cx="55383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100" i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Expert Systems with Applications </a:t>
            </a:r>
          </a:p>
          <a:p>
            <a:pPr algn="r"/>
            <a:r>
              <a:rPr lang="en-US" altLang="zh-CN" sz="1100" b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Brain-Inspired Deep Learning Model for EEG-Based Low-Quality Video Target Detection with Phased Encoding and Aligned Fusion</a:t>
            </a:r>
          </a:p>
          <a:p>
            <a:pPr algn="r"/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D Wang</a:t>
            </a:r>
            <a:r>
              <a:rPr lang="en-US" altLang="zh-CN" sz="1100" b="1" kern="1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et al.</a:t>
            </a:r>
            <a:endParaRPr lang="en-US" altLang="zh-CN" sz="1100" kern="100" dirty="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r"/>
            <a:endParaRPr lang="zh-CN" alt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0691CC0-34D3-A5A0-1896-0B0CE24504E1}"/>
              </a:ext>
            </a:extLst>
          </p:cNvPr>
          <p:cNvSpPr txBox="1"/>
          <p:nvPr/>
        </p:nvSpPr>
        <p:spPr>
          <a:xfrm>
            <a:off x="431527" y="1145483"/>
            <a:ext cx="25169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1. Introduction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C382E7D-0939-6EF3-565A-46DD8FBA29D9}"/>
              </a:ext>
            </a:extLst>
          </p:cNvPr>
          <p:cNvSpPr txBox="1"/>
          <p:nvPr/>
        </p:nvSpPr>
        <p:spPr>
          <a:xfrm>
            <a:off x="996677" y="2521711"/>
            <a:ext cx="47013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Helvetica" panose="020B0604020202020204" pitchFamily="34" charset="0"/>
                <a:cs typeface="Helvetica" panose="020B0604020202020204" pitchFamily="34" charset="0"/>
              </a:rPr>
              <a:t>Viewpoint and Quality Constraints</a:t>
            </a:r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: Different perspectives, occluded, fragmented, or small targets</a:t>
            </a:r>
            <a:endParaRPr lang="zh-CN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9C9D574-5DE0-A48B-1EA5-DBF1A4C801CC}"/>
              </a:ext>
            </a:extLst>
          </p:cNvPr>
          <p:cNvSpPr txBox="1"/>
          <p:nvPr/>
        </p:nvSpPr>
        <p:spPr>
          <a:xfrm>
            <a:off x="6857998" y="2521711"/>
            <a:ext cx="47013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Helvetica" panose="020B0604020202020204" pitchFamily="34" charset="0"/>
                <a:cs typeface="Helvetica" panose="020B0604020202020204" pitchFamily="34" charset="0"/>
              </a:rPr>
              <a:t>Lack of Prior Knowledge and Samples</a:t>
            </a:r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: Scenarios like military or disaster response have few-shot problem</a:t>
            </a:r>
            <a:endParaRPr lang="zh-CN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C685521-3FAA-655D-7E30-C1AD3F78BE98}"/>
              </a:ext>
            </a:extLst>
          </p:cNvPr>
          <p:cNvSpPr txBox="1"/>
          <p:nvPr/>
        </p:nvSpPr>
        <p:spPr>
          <a:xfrm>
            <a:off x="1643584" y="1746811"/>
            <a:ext cx="9794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⚠️ </a:t>
            </a:r>
            <a:r>
              <a:rPr lang="en-US" altLang="zh-CN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Traditional CV methods for low-quality video target detection</a:t>
            </a:r>
            <a:endParaRPr lang="zh-CN" altLang="en-US" sz="2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20035F5-60E5-2B83-128D-B0C2C41E3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82" y="3725689"/>
            <a:ext cx="4446459" cy="233491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57ED59E6-1C92-4550-F7D6-A7BF31D96135}"/>
              </a:ext>
            </a:extLst>
          </p:cNvPr>
          <p:cNvSpPr/>
          <p:nvPr/>
        </p:nvSpPr>
        <p:spPr>
          <a:xfrm>
            <a:off x="1998133" y="5511348"/>
            <a:ext cx="1046136" cy="4114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EE45729-B362-BF52-44C1-2C96CF6BD810}"/>
              </a:ext>
            </a:extLst>
          </p:cNvPr>
          <p:cNvSpPr txBox="1"/>
          <p:nvPr/>
        </p:nvSpPr>
        <p:spPr>
          <a:xfrm>
            <a:off x="3005665" y="5378916"/>
            <a:ext cx="1363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Miss target</a:t>
            </a:r>
            <a:endParaRPr lang="zh-CN" altLang="en-US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7C7DE74-6513-20EC-E0D5-E521845227AE}"/>
              </a:ext>
            </a:extLst>
          </p:cNvPr>
          <p:cNvSpPr txBox="1"/>
          <p:nvPr/>
        </p:nvSpPr>
        <p:spPr>
          <a:xfrm>
            <a:off x="3881359" y="4435644"/>
            <a:ext cx="1443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False alarm</a:t>
            </a:r>
            <a:endParaRPr lang="zh-CN" altLang="en-US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26" name="Picture 2" descr="Search and Rescue Operations Artwork. Stock Vector - Illustration of ...">
            <a:extLst>
              <a:ext uri="{FF2B5EF4-FFF2-40B4-BE49-F238E27FC236}">
                <a16:creationId xmlns:a16="http://schemas.microsoft.com/office/drawing/2014/main" id="{0302C757-F665-DC66-B509-9CD5D87812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" r="1700" b="39876"/>
          <a:stretch>
            <a:fillRect/>
          </a:stretch>
        </p:blipFill>
        <p:spPr bwMode="auto">
          <a:xfrm>
            <a:off x="6913517" y="3445041"/>
            <a:ext cx="4360382" cy="257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8D3D48D-141D-119E-3DE7-DF72E18A00ED}"/>
              </a:ext>
            </a:extLst>
          </p:cNvPr>
          <p:cNvSpPr txBox="1"/>
          <p:nvPr/>
        </p:nvSpPr>
        <p:spPr>
          <a:xfrm>
            <a:off x="874487" y="6032121"/>
            <a:ext cx="39823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The results are from the unsupervised object detection model Up-DETR.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45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1" grpId="0" animBg="1"/>
      <p:bldP spid="15" grpId="0"/>
      <p:bldP spid="21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FB82A-1354-BB9D-1C03-2D57D0638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" name="直接箭头连接符 136">
            <a:extLst>
              <a:ext uri="{FF2B5EF4-FFF2-40B4-BE49-F238E27FC236}">
                <a16:creationId xmlns:a16="http://schemas.microsoft.com/office/drawing/2014/main" id="{C044175D-29CC-2CDA-3368-3F78A1F37186}"/>
              </a:ext>
            </a:extLst>
          </p:cNvPr>
          <p:cNvCxnSpPr/>
          <p:nvPr/>
        </p:nvCxnSpPr>
        <p:spPr>
          <a:xfrm>
            <a:off x="-1905000" y="187465"/>
            <a:ext cx="0" cy="41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41">
            <a:extLst>
              <a:ext uri="{FF2B5EF4-FFF2-40B4-BE49-F238E27FC236}">
                <a16:creationId xmlns:a16="http://schemas.microsoft.com/office/drawing/2014/main" id="{AFED3BD2-7479-43E3-E5F5-A4D1E98D67EB}"/>
              </a:ext>
            </a:extLst>
          </p:cNvPr>
          <p:cNvSpPr txBox="1"/>
          <p:nvPr/>
        </p:nvSpPr>
        <p:spPr>
          <a:xfrm>
            <a:off x="1857473" y="215350"/>
            <a:ext cx="9372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r>
              <a:rPr lang="zh-CN" altLang="en-US" sz="3600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面向目标探测的脑机融合技术与应用</a:t>
            </a:r>
          </a:p>
        </p:txBody>
      </p:sp>
      <p:sp>
        <p:nvSpPr>
          <p:cNvPr id="5" name="矩形 7">
            <a:extLst>
              <a:ext uri="{FF2B5EF4-FFF2-40B4-BE49-F238E27FC236}">
                <a16:creationId xmlns:a16="http://schemas.microsoft.com/office/drawing/2014/main" id="{258C20EB-4F40-5231-EACD-D75E730C6D95}"/>
              </a:ext>
            </a:extLst>
          </p:cNvPr>
          <p:cNvSpPr/>
          <p:nvPr/>
        </p:nvSpPr>
        <p:spPr>
          <a:xfrm>
            <a:off x="263351" y="935251"/>
            <a:ext cx="10426127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AD4134F-DCD1-E010-82CD-E72D5E32E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511" y="25978"/>
            <a:ext cx="1227058" cy="12241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99A7D74-3451-B093-DC17-9582D1CB0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78"/>
            <a:ext cx="3141205" cy="8763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0CFFC89-99C6-34B3-11B8-5F3A1C7FBC48}"/>
              </a:ext>
            </a:extLst>
          </p:cNvPr>
          <p:cNvSpPr txBox="1">
            <a:spLocks/>
          </p:cNvSpPr>
          <p:nvPr/>
        </p:nvSpPr>
        <p:spPr>
          <a:xfrm>
            <a:off x="2855639" y="262589"/>
            <a:ext cx="8218608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Brain-inspired EEG-based Video Target Detection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F4662C7-8027-44D2-28C2-4DD88B1D4727}"/>
              </a:ext>
            </a:extLst>
          </p:cNvPr>
          <p:cNvSpPr txBox="1"/>
          <p:nvPr/>
        </p:nvSpPr>
        <p:spPr>
          <a:xfrm>
            <a:off x="6857999" y="6126051"/>
            <a:ext cx="5346733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100" i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Expert Systems with Applications </a:t>
            </a:r>
          </a:p>
          <a:p>
            <a:pPr algn="r"/>
            <a:r>
              <a:rPr lang="en-US" altLang="zh-CN" sz="1100" b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Brain-Inspired Deep Learning Model for EEG-Based Low-Quality Video Target Detection with Phased Encoding and Aligned Fusion</a:t>
            </a:r>
          </a:p>
          <a:p>
            <a:pPr algn="r"/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D Wang</a:t>
            </a:r>
            <a:r>
              <a:rPr lang="en-US" altLang="zh-CN" sz="1100" b="1" kern="1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et al.</a:t>
            </a:r>
            <a:endParaRPr lang="en-US" altLang="zh-CN" sz="1100" kern="100" dirty="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r"/>
            <a:endParaRPr lang="zh-CN" alt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279B4A3-B1DD-6952-A9A9-E8BFC09FE443}"/>
              </a:ext>
            </a:extLst>
          </p:cNvPr>
          <p:cNvSpPr txBox="1"/>
          <p:nvPr/>
        </p:nvSpPr>
        <p:spPr>
          <a:xfrm>
            <a:off x="431528" y="1145483"/>
            <a:ext cx="24298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1. Introduction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28CB575-39F5-DABC-FCD3-1B17B6B22364}"/>
              </a:ext>
            </a:extLst>
          </p:cNvPr>
          <p:cNvSpPr txBox="1"/>
          <p:nvPr/>
        </p:nvSpPr>
        <p:spPr>
          <a:xfrm>
            <a:off x="1378525" y="1803159"/>
            <a:ext cx="41925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🧠</a:t>
            </a:r>
            <a:r>
              <a:rPr lang="en-US" altLang="zh-CN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Human brain strengths:</a:t>
            </a:r>
            <a:endParaRPr lang="zh-CN" altLang="en-US" sz="2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3CCF178-0524-7545-9621-A4DF0EC1383D}"/>
              </a:ext>
            </a:extLst>
          </p:cNvPr>
          <p:cNvSpPr txBox="1"/>
          <p:nvPr/>
        </p:nvSpPr>
        <p:spPr>
          <a:xfrm>
            <a:off x="1519113" y="2590652"/>
            <a:ext cx="47968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Helvetica" panose="020B0604020202020204" pitchFamily="34" charset="0"/>
                <a:cs typeface="Helvetica" panose="020B0604020202020204" pitchFamily="34" charset="0"/>
              </a:rPr>
              <a:t>Strong Contextual Inference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Helvetica" panose="020B0604020202020204" pitchFamily="34" charset="0"/>
                <a:cs typeface="Helvetica" panose="020B0604020202020204" pitchFamily="34" charset="0"/>
              </a:rPr>
              <a:t>Few-Shot Generalization</a:t>
            </a:r>
            <a:endParaRPr lang="zh-CN" alt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6824F58-8E05-5304-9125-F8E7699CE8A8}"/>
              </a:ext>
            </a:extLst>
          </p:cNvPr>
          <p:cNvSpPr txBox="1"/>
          <p:nvPr/>
        </p:nvSpPr>
        <p:spPr>
          <a:xfrm>
            <a:off x="7307391" y="1803159"/>
            <a:ext cx="37668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🚀</a:t>
            </a:r>
            <a:r>
              <a:rPr lang="en-US" altLang="zh-CN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Why BCI is needed:</a:t>
            </a:r>
            <a:endParaRPr lang="zh-CN" altLang="en-US" sz="2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39A57AC-9D88-F88D-FE45-BB870A5E39E6}"/>
              </a:ext>
            </a:extLst>
          </p:cNvPr>
          <p:cNvSpPr txBox="1"/>
          <p:nvPr/>
        </p:nvSpPr>
        <p:spPr>
          <a:xfrm>
            <a:off x="7398196" y="2443229"/>
            <a:ext cx="34415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Helvetica" panose="020B0604020202020204" pitchFamily="34" charset="0"/>
                <a:cs typeface="Helvetica" panose="020B0604020202020204" pitchFamily="34" charset="0"/>
              </a:rPr>
              <a:t>Real-time Application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Helvetica" panose="020B0604020202020204" pitchFamily="34" charset="0"/>
                <a:cs typeface="Helvetica" panose="020B0604020202020204" pitchFamily="34" charset="0"/>
              </a:rPr>
              <a:t>Multitasking environments</a:t>
            </a:r>
            <a:endParaRPr lang="zh-CN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050" name="Picture 2" descr="What is Hippocampus? - Creative Diagnostics">
            <a:extLst>
              <a:ext uri="{FF2B5EF4-FFF2-40B4-BE49-F238E27FC236}">
                <a16:creationId xmlns:a16="http://schemas.microsoft.com/office/drawing/2014/main" id="{DCE47C43-2384-BDA7-2A65-1D4F7C940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2" y="3753708"/>
            <a:ext cx="3891608" cy="258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已生成图片">
            <a:extLst>
              <a:ext uri="{FF2B5EF4-FFF2-40B4-BE49-F238E27FC236}">
                <a16:creationId xmlns:a16="http://schemas.microsoft.com/office/drawing/2014/main" id="{09B15061-09D0-76E3-2F89-D8F410655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963" y="3454284"/>
            <a:ext cx="2678144" cy="267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70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BD9C9-0A02-3AA2-9155-A26B59FB6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" name="直接箭头连接符 136">
            <a:extLst>
              <a:ext uri="{FF2B5EF4-FFF2-40B4-BE49-F238E27FC236}">
                <a16:creationId xmlns:a16="http://schemas.microsoft.com/office/drawing/2014/main" id="{D371B5A5-B574-F044-0562-893F7F994C79}"/>
              </a:ext>
            </a:extLst>
          </p:cNvPr>
          <p:cNvCxnSpPr/>
          <p:nvPr/>
        </p:nvCxnSpPr>
        <p:spPr>
          <a:xfrm>
            <a:off x="-1905000" y="187465"/>
            <a:ext cx="0" cy="41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41">
            <a:extLst>
              <a:ext uri="{FF2B5EF4-FFF2-40B4-BE49-F238E27FC236}">
                <a16:creationId xmlns:a16="http://schemas.microsoft.com/office/drawing/2014/main" id="{61578486-6D08-89D6-2231-C074EC549D4E}"/>
              </a:ext>
            </a:extLst>
          </p:cNvPr>
          <p:cNvSpPr txBox="1"/>
          <p:nvPr/>
        </p:nvSpPr>
        <p:spPr>
          <a:xfrm>
            <a:off x="1857474" y="215350"/>
            <a:ext cx="9349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r>
              <a:rPr lang="zh-CN" altLang="en-US" sz="3600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面向目标探测的脑机融合技术与应用</a:t>
            </a:r>
          </a:p>
        </p:txBody>
      </p:sp>
      <p:sp>
        <p:nvSpPr>
          <p:cNvPr id="5" name="矩形 7">
            <a:extLst>
              <a:ext uri="{FF2B5EF4-FFF2-40B4-BE49-F238E27FC236}">
                <a16:creationId xmlns:a16="http://schemas.microsoft.com/office/drawing/2014/main" id="{7A9EC359-684C-4C67-19E5-81A229CF71F5}"/>
              </a:ext>
            </a:extLst>
          </p:cNvPr>
          <p:cNvSpPr/>
          <p:nvPr/>
        </p:nvSpPr>
        <p:spPr>
          <a:xfrm>
            <a:off x="263352" y="935251"/>
            <a:ext cx="104013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085963F-8F72-23B3-18FA-979B5738A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511" y="25978"/>
            <a:ext cx="1224136" cy="12241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3B46EFA-9FCE-2758-A560-0B0DD6FCA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78"/>
            <a:ext cx="3133725" cy="8763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74D14FF-772C-3F87-EB0B-9A4E0A51C703}"/>
              </a:ext>
            </a:extLst>
          </p:cNvPr>
          <p:cNvSpPr txBox="1">
            <a:spLocks/>
          </p:cNvSpPr>
          <p:nvPr/>
        </p:nvSpPr>
        <p:spPr>
          <a:xfrm>
            <a:off x="2855640" y="262589"/>
            <a:ext cx="804096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Brain-inspired EEG-based Video Target Detection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9CBEB67-326D-70D8-5C29-DAD068205337}"/>
              </a:ext>
            </a:extLst>
          </p:cNvPr>
          <p:cNvSpPr txBox="1"/>
          <p:nvPr/>
        </p:nvSpPr>
        <p:spPr>
          <a:xfrm>
            <a:off x="6857999" y="6126051"/>
            <a:ext cx="533400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100" i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Expert Systems with Applications </a:t>
            </a:r>
          </a:p>
          <a:p>
            <a:pPr algn="r"/>
            <a:r>
              <a:rPr lang="en-US" altLang="zh-CN" sz="1100" b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Brain-Inspired Deep Learning Model for EEG-Based Low-Quality Video Target Detection with Phased Encoding and Aligned Fusion</a:t>
            </a:r>
          </a:p>
          <a:p>
            <a:pPr algn="r"/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D Wang</a:t>
            </a:r>
            <a:r>
              <a:rPr lang="en-US" altLang="zh-CN" sz="1100" b="1" kern="1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et al.</a:t>
            </a:r>
            <a:endParaRPr lang="en-US" altLang="zh-CN" sz="1100" kern="100" dirty="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r"/>
            <a:endParaRPr lang="zh-CN" alt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1DEE38A-713B-2ACF-25C2-9CC424787879}"/>
              </a:ext>
            </a:extLst>
          </p:cNvPr>
          <p:cNvSpPr txBox="1"/>
          <p:nvPr/>
        </p:nvSpPr>
        <p:spPr>
          <a:xfrm>
            <a:off x="431528" y="1145483"/>
            <a:ext cx="2424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1. Introduction</a:t>
            </a:r>
          </a:p>
        </p:txBody>
      </p:sp>
      <p:pic>
        <p:nvPicPr>
          <p:cNvPr id="1026" name="Picture 2" descr="已生成图片">
            <a:extLst>
              <a:ext uri="{FF2B5EF4-FFF2-40B4-BE49-F238E27FC236}">
                <a16:creationId xmlns:a16="http://schemas.microsoft.com/office/drawing/2014/main" id="{D65974E8-62BF-5A1B-D69F-70586B523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35" b="28757"/>
          <a:stretch>
            <a:fillRect/>
          </a:stretch>
        </p:blipFill>
        <p:spPr bwMode="auto">
          <a:xfrm>
            <a:off x="5915329" y="2988732"/>
            <a:ext cx="5291927" cy="252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CAA2EA1-3B8C-625C-FD1E-AF39734500B3}"/>
              </a:ext>
            </a:extLst>
          </p:cNvPr>
          <p:cNvSpPr txBox="1"/>
          <p:nvPr/>
        </p:nvSpPr>
        <p:spPr>
          <a:xfrm>
            <a:off x="751991" y="1859340"/>
            <a:ext cx="503074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Existed learning method for        EEG decoding:</a:t>
            </a:r>
          </a:p>
          <a:p>
            <a:endParaRPr lang="en-US" altLang="zh-CN" sz="2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Helvetica" panose="020B0604020202020204" pitchFamily="34" charset="0"/>
                <a:cs typeface="Helvetica" panose="020B0604020202020204" pitchFamily="34" charset="0"/>
              </a:rPr>
              <a:t>Time-series: GRU, LSTM…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Helvetica" panose="020B0604020202020204" pitchFamily="34" charset="0"/>
                <a:cs typeface="Helvetica" panose="020B0604020202020204" pitchFamily="34" charset="0"/>
              </a:rPr>
              <a:t>Convolution: </a:t>
            </a:r>
            <a:r>
              <a:rPr lang="en-US" altLang="zh-CN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EEGNet</a:t>
            </a:r>
            <a:r>
              <a:rPr lang="en-US" altLang="zh-CN" sz="2400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altLang="zh-CN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DeepConvNet</a:t>
            </a:r>
            <a:r>
              <a:rPr lang="en-US" altLang="zh-CN" sz="2400" dirty="0">
                <a:latin typeface="Helvetica" panose="020B0604020202020204" pitchFamily="34" charset="0"/>
                <a:cs typeface="Helvetica" panose="020B0604020202020204" pitchFamily="34" charset="0"/>
              </a:rPr>
              <a:t>, EEG-Inception…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Helvetica" panose="020B0604020202020204" pitchFamily="34" charset="0"/>
                <a:cs typeface="Helvetica" panose="020B0604020202020204" pitchFamily="34" charset="0"/>
              </a:rPr>
              <a:t>Transformer: TFF-Former…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Helvetica" panose="020B0604020202020204" pitchFamily="34" charset="0"/>
                <a:cs typeface="Helvetica" panose="020B0604020202020204" pitchFamily="34" charset="0"/>
              </a:rPr>
              <a:t>Graph:</a:t>
            </a:r>
            <a:r>
              <a:rPr lang="zh-CN" alt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2400" dirty="0">
                <a:latin typeface="Helvetica" panose="020B0604020202020204" pitchFamily="34" charset="0"/>
                <a:cs typeface="Helvetica" panose="020B0604020202020204" pitchFamily="34" charset="0"/>
              </a:rPr>
              <a:t>STGCN…</a:t>
            </a:r>
            <a:endParaRPr lang="zh-CN" alt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3D19371-26A5-74A6-EE77-42CA330397B2}"/>
              </a:ext>
            </a:extLst>
          </p:cNvPr>
          <p:cNvSpPr txBox="1"/>
          <p:nvPr/>
        </p:nvSpPr>
        <p:spPr>
          <a:xfrm>
            <a:off x="5464002" y="2257923"/>
            <a:ext cx="71035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Can we get more insight from brain science?</a:t>
            </a:r>
          </a:p>
        </p:txBody>
      </p:sp>
    </p:spTree>
    <p:extLst>
      <p:ext uri="{BB962C8B-B14F-4D97-AF65-F5344CB8AC3E}">
        <p14:creationId xmlns:p14="http://schemas.microsoft.com/office/powerpoint/2010/main" val="235112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DAC59-FB28-82AF-AF9A-87FA40D3B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" name="直接箭头连接符 136">
            <a:extLst>
              <a:ext uri="{FF2B5EF4-FFF2-40B4-BE49-F238E27FC236}">
                <a16:creationId xmlns:a16="http://schemas.microsoft.com/office/drawing/2014/main" id="{DEA1FC20-F99F-5A8E-83BF-1C49FD4E0BE9}"/>
              </a:ext>
            </a:extLst>
          </p:cNvPr>
          <p:cNvCxnSpPr/>
          <p:nvPr/>
        </p:nvCxnSpPr>
        <p:spPr>
          <a:xfrm>
            <a:off x="-1905000" y="187465"/>
            <a:ext cx="0" cy="41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41">
            <a:extLst>
              <a:ext uri="{FF2B5EF4-FFF2-40B4-BE49-F238E27FC236}">
                <a16:creationId xmlns:a16="http://schemas.microsoft.com/office/drawing/2014/main" id="{740F64F7-1A84-284A-C0F6-0C6DAFB737F4}"/>
              </a:ext>
            </a:extLst>
          </p:cNvPr>
          <p:cNvSpPr txBox="1"/>
          <p:nvPr/>
        </p:nvSpPr>
        <p:spPr>
          <a:xfrm>
            <a:off x="1857474" y="215350"/>
            <a:ext cx="9349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r>
              <a:rPr lang="zh-CN" altLang="en-US" sz="3600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面向目标探测的脑机融合技术与应用</a:t>
            </a:r>
          </a:p>
        </p:txBody>
      </p:sp>
      <p:sp>
        <p:nvSpPr>
          <p:cNvPr id="5" name="矩形 7">
            <a:extLst>
              <a:ext uri="{FF2B5EF4-FFF2-40B4-BE49-F238E27FC236}">
                <a16:creationId xmlns:a16="http://schemas.microsoft.com/office/drawing/2014/main" id="{C2E47A68-4C15-3E55-5865-C2E9AB7D36FF}"/>
              </a:ext>
            </a:extLst>
          </p:cNvPr>
          <p:cNvSpPr/>
          <p:nvPr/>
        </p:nvSpPr>
        <p:spPr>
          <a:xfrm>
            <a:off x="263352" y="935251"/>
            <a:ext cx="104013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C1AB913-8FBB-C142-CD5D-999CA0D7C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511" y="25978"/>
            <a:ext cx="1224136" cy="12241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F057AD5-76D5-1A4E-4CE1-AE3D8F5D8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78"/>
            <a:ext cx="3133725" cy="8763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A343D1F-C558-D2BE-D6F7-1DCDC9D6E9FC}"/>
              </a:ext>
            </a:extLst>
          </p:cNvPr>
          <p:cNvSpPr txBox="1">
            <a:spLocks/>
          </p:cNvSpPr>
          <p:nvPr/>
        </p:nvSpPr>
        <p:spPr>
          <a:xfrm>
            <a:off x="2855639" y="262589"/>
            <a:ext cx="7975871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Brain-inspired EEG-based Video Target Detection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A38F6D1-04FB-85EF-6FB8-A0B3018693A8}"/>
              </a:ext>
            </a:extLst>
          </p:cNvPr>
          <p:cNvSpPr txBox="1"/>
          <p:nvPr/>
        </p:nvSpPr>
        <p:spPr>
          <a:xfrm>
            <a:off x="6857999" y="6126051"/>
            <a:ext cx="533400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100" i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Expert Systems with Applications </a:t>
            </a:r>
          </a:p>
          <a:p>
            <a:pPr algn="r"/>
            <a:r>
              <a:rPr lang="en-US" altLang="zh-CN" sz="1100" b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Brain-Inspired Deep Learning Model for EEG-Based Low-Quality Video Target Detection with Phased Encoding and Aligned Fusion</a:t>
            </a:r>
          </a:p>
          <a:p>
            <a:pPr algn="r"/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D Wang</a:t>
            </a:r>
            <a:r>
              <a:rPr lang="en-US" altLang="zh-CN" sz="1100" b="1" kern="1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et al.</a:t>
            </a:r>
            <a:endParaRPr lang="en-US" altLang="zh-CN" sz="1100" kern="100" dirty="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r"/>
            <a:endParaRPr lang="zh-CN" alt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83F6CAF-470A-9D4B-FD67-CBCDB9357665}"/>
              </a:ext>
            </a:extLst>
          </p:cNvPr>
          <p:cNvSpPr txBox="1"/>
          <p:nvPr/>
        </p:nvSpPr>
        <p:spPr>
          <a:xfrm>
            <a:off x="431528" y="1145483"/>
            <a:ext cx="2424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1. Introduction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0A4C404-37E9-7C9C-FFBF-263314BC3A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6823" y="1297353"/>
            <a:ext cx="5200705" cy="484187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F1CB00B-79F2-AF05-3627-21488BAADFE0}"/>
              </a:ext>
            </a:extLst>
          </p:cNvPr>
          <p:cNvSpPr txBox="1"/>
          <p:nvPr/>
        </p:nvSpPr>
        <p:spPr>
          <a:xfrm>
            <a:off x="301489" y="2219867"/>
            <a:ext cx="56644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🔍</a:t>
            </a:r>
            <a:r>
              <a:rPr lang="en-US" altLang="zh-CN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Our findings in this BCI paradigm:</a:t>
            </a:r>
          </a:p>
          <a:p>
            <a:endParaRPr lang="en-US" altLang="zh-CN" sz="2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3F209BA-C8D9-1530-1A73-5A614F4A373E}"/>
              </a:ext>
            </a:extLst>
          </p:cNvPr>
          <p:cNvSpPr txBox="1"/>
          <p:nvPr/>
        </p:nvSpPr>
        <p:spPr>
          <a:xfrm>
            <a:off x="431528" y="3486536"/>
            <a:ext cx="59949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Helvetica" panose="020B0604020202020204" pitchFamily="34" charset="0"/>
                <a:cs typeface="Helvetica" panose="020B0604020202020204" pitchFamily="34" charset="0"/>
              </a:rPr>
              <a:t>The brain's response to detecting targets in the video is </a:t>
            </a:r>
            <a:r>
              <a:rPr lang="en-US" altLang="zh-CN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phase-based</a:t>
            </a:r>
            <a:r>
              <a:rPr lang="en-US" altLang="zh-CN" sz="2800" dirty="0">
                <a:latin typeface="Helvetica" panose="020B0604020202020204" pitchFamily="34" charset="0"/>
                <a:cs typeface="Helvetica" panose="020B0604020202020204" pitchFamily="34" charset="0"/>
              </a:rPr>
              <a:t>!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0663C70-85D7-09CE-0A24-454EBA2D4788}"/>
              </a:ext>
            </a:extLst>
          </p:cNvPr>
          <p:cNvSpPr txBox="1"/>
          <p:nvPr/>
        </p:nvSpPr>
        <p:spPr>
          <a:xfrm>
            <a:off x="301489" y="5254995"/>
            <a:ext cx="93420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🤔</a:t>
            </a:r>
            <a:r>
              <a:rPr lang="en-US" altLang="zh-CN" sz="2800" dirty="0">
                <a:latin typeface="Helvetica" panose="020B0604020202020204" pitchFamily="34" charset="0"/>
                <a:cs typeface="Helvetica" panose="020B0604020202020204" pitchFamily="34" charset="0"/>
              </a:rPr>
              <a:t>How can this inspire and inform our model design?</a:t>
            </a:r>
          </a:p>
        </p:txBody>
      </p:sp>
    </p:spTree>
    <p:extLst>
      <p:ext uri="{BB962C8B-B14F-4D97-AF65-F5344CB8AC3E}">
        <p14:creationId xmlns:p14="http://schemas.microsoft.com/office/powerpoint/2010/main" val="343433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E37AB-9270-3ECD-4D25-64067E597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" name="直接箭头连接符 136">
            <a:extLst>
              <a:ext uri="{FF2B5EF4-FFF2-40B4-BE49-F238E27FC236}">
                <a16:creationId xmlns:a16="http://schemas.microsoft.com/office/drawing/2014/main" id="{8B03A887-9AD7-F166-2EC1-D60F8DB96D18}"/>
              </a:ext>
            </a:extLst>
          </p:cNvPr>
          <p:cNvCxnSpPr/>
          <p:nvPr/>
        </p:nvCxnSpPr>
        <p:spPr>
          <a:xfrm>
            <a:off x="-1905000" y="187465"/>
            <a:ext cx="0" cy="41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41">
            <a:extLst>
              <a:ext uri="{FF2B5EF4-FFF2-40B4-BE49-F238E27FC236}">
                <a16:creationId xmlns:a16="http://schemas.microsoft.com/office/drawing/2014/main" id="{D34C5A6D-F7BE-43D8-8CBD-80568250404C}"/>
              </a:ext>
            </a:extLst>
          </p:cNvPr>
          <p:cNvSpPr txBox="1"/>
          <p:nvPr/>
        </p:nvSpPr>
        <p:spPr>
          <a:xfrm>
            <a:off x="1857474" y="215350"/>
            <a:ext cx="9349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r>
              <a:rPr lang="zh-CN" altLang="en-US" sz="3600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面向目标探测的脑机融合技术与应用</a:t>
            </a:r>
          </a:p>
        </p:txBody>
      </p:sp>
      <p:sp>
        <p:nvSpPr>
          <p:cNvPr id="5" name="矩形 7">
            <a:extLst>
              <a:ext uri="{FF2B5EF4-FFF2-40B4-BE49-F238E27FC236}">
                <a16:creationId xmlns:a16="http://schemas.microsoft.com/office/drawing/2014/main" id="{23B216FB-220F-243F-B1CE-370C19A56C75}"/>
              </a:ext>
            </a:extLst>
          </p:cNvPr>
          <p:cNvSpPr/>
          <p:nvPr/>
        </p:nvSpPr>
        <p:spPr>
          <a:xfrm>
            <a:off x="263352" y="935251"/>
            <a:ext cx="104013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36906B1-FB34-7364-6916-5E1E14610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511" y="25978"/>
            <a:ext cx="1224136" cy="12241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92692AF-3662-BBEB-222F-E966AD522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78"/>
            <a:ext cx="3133725" cy="8763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CE668A0-CEBE-C91D-6127-9E87CDB0F06C}"/>
              </a:ext>
            </a:extLst>
          </p:cNvPr>
          <p:cNvSpPr txBox="1">
            <a:spLocks/>
          </p:cNvSpPr>
          <p:nvPr/>
        </p:nvSpPr>
        <p:spPr>
          <a:xfrm>
            <a:off x="2855639" y="262589"/>
            <a:ext cx="8176427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Brain-inspired EEG-based Video Target Detection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E7001A2-7A54-47D5-8851-DED9E1EECC11}"/>
              </a:ext>
            </a:extLst>
          </p:cNvPr>
          <p:cNvSpPr txBox="1"/>
          <p:nvPr/>
        </p:nvSpPr>
        <p:spPr>
          <a:xfrm>
            <a:off x="6857999" y="6126051"/>
            <a:ext cx="533400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100" i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Expert Systems with Applications </a:t>
            </a:r>
          </a:p>
          <a:p>
            <a:pPr algn="r"/>
            <a:r>
              <a:rPr lang="en-US" altLang="zh-CN" sz="1100" b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Brain-Inspired Deep Learning Model for EEG-Based Low-Quality Video Target Detection with Phased Encoding and Aligned Fusion</a:t>
            </a:r>
          </a:p>
          <a:p>
            <a:pPr algn="r"/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D Wang</a:t>
            </a:r>
            <a:r>
              <a:rPr lang="en-US" altLang="zh-CN" sz="1100" b="1" kern="1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et al.</a:t>
            </a:r>
            <a:endParaRPr lang="en-US" altLang="zh-CN" sz="1100" kern="100" dirty="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r"/>
            <a:endParaRPr lang="zh-CN" alt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E6D2673-0C3B-D99C-4904-41461434D52F}"/>
              </a:ext>
            </a:extLst>
          </p:cNvPr>
          <p:cNvSpPr txBox="1"/>
          <p:nvPr/>
        </p:nvSpPr>
        <p:spPr>
          <a:xfrm>
            <a:off x="431528" y="1145483"/>
            <a:ext cx="2424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2. Method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3F7FB53-062D-879C-5A6C-7ECF84EF1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635982"/>
            <a:ext cx="12192000" cy="3076535"/>
          </a:xfrm>
          <a:prstGeom prst="rect">
            <a:avLst/>
          </a:prstGeom>
        </p:spPr>
      </p:pic>
      <p:sp>
        <p:nvSpPr>
          <p:cNvPr id="162" name="箭头: 上 161">
            <a:extLst>
              <a:ext uri="{FF2B5EF4-FFF2-40B4-BE49-F238E27FC236}">
                <a16:creationId xmlns:a16="http://schemas.microsoft.com/office/drawing/2014/main" id="{9DD84600-9165-08B6-334C-2C053BD58D32}"/>
              </a:ext>
            </a:extLst>
          </p:cNvPr>
          <p:cNvSpPr/>
          <p:nvPr/>
        </p:nvSpPr>
        <p:spPr>
          <a:xfrm rot="12625684">
            <a:off x="3897086" y="2338783"/>
            <a:ext cx="406400" cy="831252"/>
          </a:xfrm>
          <a:prstGeom prst="upArrow">
            <a:avLst/>
          </a:prstGeom>
          <a:solidFill>
            <a:srgbClr val="4472C4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3" name="文本框 162">
            <a:extLst>
              <a:ext uri="{FF2B5EF4-FFF2-40B4-BE49-F238E27FC236}">
                <a16:creationId xmlns:a16="http://schemas.microsoft.com/office/drawing/2014/main" id="{C7192CA8-04AF-1246-5846-77EF5EB02037}"/>
              </a:ext>
            </a:extLst>
          </p:cNvPr>
          <p:cNvSpPr txBox="1"/>
          <p:nvPr/>
        </p:nvSpPr>
        <p:spPr>
          <a:xfrm>
            <a:off x="4340047" y="1663648"/>
            <a:ext cx="71035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Overall Architecture</a:t>
            </a:r>
          </a:p>
        </p:txBody>
      </p:sp>
    </p:spTree>
    <p:extLst>
      <p:ext uri="{BB962C8B-B14F-4D97-AF65-F5344CB8AC3E}">
        <p14:creationId xmlns:p14="http://schemas.microsoft.com/office/powerpoint/2010/main" val="421811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D0613-E5EF-8394-275A-FA8893499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" name="直接箭头连接符 136">
            <a:extLst>
              <a:ext uri="{FF2B5EF4-FFF2-40B4-BE49-F238E27FC236}">
                <a16:creationId xmlns:a16="http://schemas.microsoft.com/office/drawing/2014/main" id="{B8E98F94-9450-E792-7BA7-74532E2A7CFA}"/>
              </a:ext>
            </a:extLst>
          </p:cNvPr>
          <p:cNvCxnSpPr/>
          <p:nvPr/>
        </p:nvCxnSpPr>
        <p:spPr>
          <a:xfrm>
            <a:off x="-1905000" y="187465"/>
            <a:ext cx="0" cy="41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41">
            <a:extLst>
              <a:ext uri="{FF2B5EF4-FFF2-40B4-BE49-F238E27FC236}">
                <a16:creationId xmlns:a16="http://schemas.microsoft.com/office/drawing/2014/main" id="{D41BBFD6-83ED-2E14-4CCF-381D5EF8C5C6}"/>
              </a:ext>
            </a:extLst>
          </p:cNvPr>
          <p:cNvSpPr txBox="1"/>
          <p:nvPr/>
        </p:nvSpPr>
        <p:spPr>
          <a:xfrm>
            <a:off x="1857474" y="215350"/>
            <a:ext cx="9349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r>
              <a:rPr lang="zh-CN" altLang="en-US" sz="3600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面向目标探测的脑机融合技术与应用</a:t>
            </a:r>
          </a:p>
        </p:txBody>
      </p:sp>
      <p:sp>
        <p:nvSpPr>
          <p:cNvPr id="5" name="矩形 7">
            <a:extLst>
              <a:ext uri="{FF2B5EF4-FFF2-40B4-BE49-F238E27FC236}">
                <a16:creationId xmlns:a16="http://schemas.microsoft.com/office/drawing/2014/main" id="{A0F9D16F-C603-D619-33EF-9DC978C6512A}"/>
              </a:ext>
            </a:extLst>
          </p:cNvPr>
          <p:cNvSpPr/>
          <p:nvPr/>
        </p:nvSpPr>
        <p:spPr>
          <a:xfrm>
            <a:off x="263352" y="935251"/>
            <a:ext cx="104013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04144B3-3E30-0BCB-44AF-72DC6D97E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511" y="25978"/>
            <a:ext cx="1224136" cy="12241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1CFC30-F449-ACCC-3D19-4A35667B7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78"/>
            <a:ext cx="3133725" cy="8763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418D077-1270-95EF-AEEC-FBAED87A9A94}"/>
              </a:ext>
            </a:extLst>
          </p:cNvPr>
          <p:cNvSpPr txBox="1">
            <a:spLocks/>
          </p:cNvSpPr>
          <p:nvPr/>
        </p:nvSpPr>
        <p:spPr>
          <a:xfrm>
            <a:off x="2855640" y="262589"/>
            <a:ext cx="814256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Brain-inspired EEG-based Video Target Detection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E3054D6-0664-6D1F-8ABF-0F1D2D465DFF}"/>
              </a:ext>
            </a:extLst>
          </p:cNvPr>
          <p:cNvSpPr txBox="1"/>
          <p:nvPr/>
        </p:nvSpPr>
        <p:spPr>
          <a:xfrm>
            <a:off x="6857999" y="6126051"/>
            <a:ext cx="533400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100" i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Expert Systems with Applications </a:t>
            </a:r>
          </a:p>
          <a:p>
            <a:pPr algn="r"/>
            <a:r>
              <a:rPr lang="en-US" altLang="zh-CN" sz="1100" b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Brain-Inspired Deep Learning Model for EEG-Based Low-Quality Video Target Detection with Phased Encoding and Aligned Fusion</a:t>
            </a:r>
          </a:p>
          <a:p>
            <a:pPr algn="r"/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D Wang</a:t>
            </a:r>
            <a:r>
              <a:rPr lang="en-US" altLang="zh-CN" sz="1100" b="1" kern="1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et al.</a:t>
            </a:r>
            <a:endParaRPr lang="en-US" altLang="zh-CN" sz="1100" kern="100" dirty="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r"/>
            <a:endParaRPr lang="zh-CN" alt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AA74261-B2FD-7C74-9C00-2CE45149282A}"/>
              </a:ext>
            </a:extLst>
          </p:cNvPr>
          <p:cNvSpPr txBox="1"/>
          <p:nvPr/>
        </p:nvSpPr>
        <p:spPr>
          <a:xfrm>
            <a:off x="431528" y="1145483"/>
            <a:ext cx="2424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2. Method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6A40813-A9E3-1312-9067-68E95B62E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29" y="2715420"/>
            <a:ext cx="12112171" cy="263459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E049C01-26FD-BF12-5B37-DF40CEADA411}"/>
              </a:ext>
            </a:extLst>
          </p:cNvPr>
          <p:cNvSpPr txBox="1"/>
          <p:nvPr/>
        </p:nvSpPr>
        <p:spPr>
          <a:xfrm>
            <a:off x="4673875" y="1969953"/>
            <a:ext cx="71035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Phased Encoder</a:t>
            </a:r>
          </a:p>
        </p:txBody>
      </p:sp>
    </p:spTree>
    <p:extLst>
      <p:ext uri="{BB962C8B-B14F-4D97-AF65-F5344CB8AC3E}">
        <p14:creationId xmlns:p14="http://schemas.microsoft.com/office/powerpoint/2010/main" val="2029692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CF4EE-DE3E-38EB-9C98-6F71FC465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" name="直接箭头连接符 136">
            <a:extLst>
              <a:ext uri="{FF2B5EF4-FFF2-40B4-BE49-F238E27FC236}">
                <a16:creationId xmlns:a16="http://schemas.microsoft.com/office/drawing/2014/main" id="{50419735-34D3-CD0D-BC6D-632FF4E71A34}"/>
              </a:ext>
            </a:extLst>
          </p:cNvPr>
          <p:cNvCxnSpPr/>
          <p:nvPr/>
        </p:nvCxnSpPr>
        <p:spPr>
          <a:xfrm>
            <a:off x="-1905000" y="187465"/>
            <a:ext cx="0" cy="41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41">
            <a:extLst>
              <a:ext uri="{FF2B5EF4-FFF2-40B4-BE49-F238E27FC236}">
                <a16:creationId xmlns:a16="http://schemas.microsoft.com/office/drawing/2014/main" id="{F7FE23DD-7DF6-301F-1720-A034933C1918}"/>
              </a:ext>
            </a:extLst>
          </p:cNvPr>
          <p:cNvSpPr txBox="1"/>
          <p:nvPr/>
        </p:nvSpPr>
        <p:spPr>
          <a:xfrm>
            <a:off x="1857474" y="215350"/>
            <a:ext cx="9349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r>
              <a:rPr lang="zh-CN" altLang="en-US" sz="3600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面向目标探测的脑机融合技术与应用</a:t>
            </a:r>
          </a:p>
        </p:txBody>
      </p:sp>
      <p:sp>
        <p:nvSpPr>
          <p:cNvPr id="5" name="矩形 7">
            <a:extLst>
              <a:ext uri="{FF2B5EF4-FFF2-40B4-BE49-F238E27FC236}">
                <a16:creationId xmlns:a16="http://schemas.microsoft.com/office/drawing/2014/main" id="{5E820F8E-8ACB-6616-C05A-DC7C1FF458B9}"/>
              </a:ext>
            </a:extLst>
          </p:cNvPr>
          <p:cNvSpPr/>
          <p:nvPr/>
        </p:nvSpPr>
        <p:spPr>
          <a:xfrm>
            <a:off x="263352" y="935251"/>
            <a:ext cx="104013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6740769-DBC2-251D-3594-A4F0D3C74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511" y="25978"/>
            <a:ext cx="1224136" cy="12241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C51E9EA-9DED-3516-2BAD-4CB303A8B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78"/>
            <a:ext cx="3133725" cy="8763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328BA0C-1042-BA44-7094-3FD2FA1F2B4D}"/>
              </a:ext>
            </a:extLst>
          </p:cNvPr>
          <p:cNvSpPr txBox="1">
            <a:spLocks/>
          </p:cNvSpPr>
          <p:nvPr/>
        </p:nvSpPr>
        <p:spPr>
          <a:xfrm>
            <a:off x="2855639" y="262589"/>
            <a:ext cx="8184893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Brain-inspired EEG-based Video Target Detection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4844F3A-A187-86A5-F454-DEFCD29B32BE}"/>
              </a:ext>
            </a:extLst>
          </p:cNvPr>
          <p:cNvSpPr txBox="1"/>
          <p:nvPr/>
        </p:nvSpPr>
        <p:spPr>
          <a:xfrm>
            <a:off x="6857999" y="6126051"/>
            <a:ext cx="533400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100" i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Expert Systems with Applications </a:t>
            </a:r>
          </a:p>
          <a:p>
            <a:pPr algn="r"/>
            <a:r>
              <a:rPr lang="en-US" altLang="zh-CN" sz="1100" b="1" kern="1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Brain-Inspired Deep Learning Model for EEG-Based Low-Quality Video Target Detection with Phased Encoding and Aligned Fusion</a:t>
            </a:r>
          </a:p>
          <a:p>
            <a:pPr algn="r"/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D Wang</a:t>
            </a:r>
            <a:r>
              <a:rPr lang="en-US" altLang="zh-CN" sz="1100" b="1" kern="1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100" kern="100" dirty="0">
                <a:latin typeface="Helvetica" panose="020B0604020202020204" pitchFamily="34" charset="0"/>
                <a:cs typeface="Helvetica" panose="020B0604020202020204" pitchFamily="34" charset="0"/>
              </a:rPr>
              <a:t>et al.</a:t>
            </a:r>
            <a:endParaRPr lang="en-US" altLang="zh-CN" sz="1100" kern="100" dirty="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r"/>
            <a:endParaRPr lang="zh-CN" alt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1709F91-241C-695E-A386-CB8ADE35BF5C}"/>
              </a:ext>
            </a:extLst>
          </p:cNvPr>
          <p:cNvSpPr txBox="1"/>
          <p:nvPr/>
        </p:nvSpPr>
        <p:spPr>
          <a:xfrm>
            <a:off x="431528" y="1145483"/>
            <a:ext cx="2424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2. Method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FD63584-A6A9-3446-2E11-D10D1B72C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635982"/>
            <a:ext cx="12192000" cy="3076535"/>
          </a:xfrm>
          <a:prstGeom prst="rect">
            <a:avLst/>
          </a:prstGeom>
        </p:spPr>
      </p:pic>
      <p:sp>
        <p:nvSpPr>
          <p:cNvPr id="162" name="箭头: 上 161">
            <a:extLst>
              <a:ext uri="{FF2B5EF4-FFF2-40B4-BE49-F238E27FC236}">
                <a16:creationId xmlns:a16="http://schemas.microsoft.com/office/drawing/2014/main" id="{6836401A-217F-082D-D786-5B384EA0BB6F}"/>
              </a:ext>
            </a:extLst>
          </p:cNvPr>
          <p:cNvSpPr/>
          <p:nvPr/>
        </p:nvSpPr>
        <p:spPr>
          <a:xfrm rot="10800000">
            <a:off x="6082422" y="2263975"/>
            <a:ext cx="406400" cy="831252"/>
          </a:xfrm>
          <a:prstGeom prst="upArrow">
            <a:avLst/>
          </a:prstGeom>
          <a:solidFill>
            <a:srgbClr val="4472C4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3" name="文本框 162">
            <a:extLst>
              <a:ext uri="{FF2B5EF4-FFF2-40B4-BE49-F238E27FC236}">
                <a16:creationId xmlns:a16="http://schemas.microsoft.com/office/drawing/2014/main" id="{CD463F9B-2EB4-4D3D-9B2A-6A1BCFF2BD06}"/>
              </a:ext>
            </a:extLst>
          </p:cNvPr>
          <p:cNvSpPr txBox="1"/>
          <p:nvPr/>
        </p:nvSpPr>
        <p:spPr>
          <a:xfrm>
            <a:off x="4340047" y="1663648"/>
            <a:ext cx="71035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Overall Architecture</a:t>
            </a:r>
          </a:p>
        </p:txBody>
      </p:sp>
      <p:sp>
        <p:nvSpPr>
          <p:cNvPr id="3" name="箭头: 上 2">
            <a:extLst>
              <a:ext uri="{FF2B5EF4-FFF2-40B4-BE49-F238E27FC236}">
                <a16:creationId xmlns:a16="http://schemas.microsoft.com/office/drawing/2014/main" id="{68347B0B-31B9-BBF7-03E6-CD9364A2299F}"/>
              </a:ext>
            </a:extLst>
          </p:cNvPr>
          <p:cNvSpPr/>
          <p:nvPr/>
        </p:nvSpPr>
        <p:spPr>
          <a:xfrm>
            <a:off x="10461452" y="4510212"/>
            <a:ext cx="406400" cy="831252"/>
          </a:xfrm>
          <a:prstGeom prst="upArrow">
            <a:avLst/>
          </a:prstGeom>
          <a:solidFill>
            <a:srgbClr val="4472C4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76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</TotalTime>
  <Words>1419</Words>
  <Application>Microsoft Office PowerPoint</Application>
  <PresentationFormat>宽屏</PresentationFormat>
  <Paragraphs>249</Paragraphs>
  <Slides>24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3" baseType="lpstr">
      <vt:lpstr>Helvetica</vt:lpstr>
      <vt:lpstr>等线</vt:lpstr>
      <vt:lpstr>等线 Light</vt:lpstr>
      <vt:lpstr>Arial</vt:lpstr>
      <vt:lpstr>Calibri</vt:lpstr>
      <vt:lpstr>Calibri Light</vt:lpstr>
      <vt:lpstr>Wingdings</vt:lpstr>
      <vt:lpstr>Office Theme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wonderhow666@outlook.com</cp:lastModifiedBy>
  <cp:revision>20</cp:revision>
  <dcterms:created xsi:type="dcterms:W3CDTF">2025-06-13T02:09:45Z</dcterms:created>
  <dcterms:modified xsi:type="dcterms:W3CDTF">2025-06-24T04:31:23Z</dcterms:modified>
</cp:coreProperties>
</file>